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5"/>
  </p:notesMasterIdLst>
  <p:sldIdLst>
    <p:sldId id="256" r:id="rId2"/>
    <p:sldId id="257" r:id="rId3"/>
    <p:sldId id="259" r:id="rId4"/>
    <p:sldId id="258" r:id="rId5"/>
    <p:sldId id="262" r:id="rId6"/>
    <p:sldId id="260" r:id="rId7"/>
    <p:sldId id="261" r:id="rId8"/>
    <p:sldId id="264" r:id="rId9"/>
    <p:sldId id="265" r:id="rId10"/>
    <p:sldId id="266" r:id="rId11"/>
    <p:sldId id="267" r:id="rId12"/>
    <p:sldId id="268" r:id="rId13"/>
    <p:sldId id="263" r:id="rId1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1FEFF"/>
    <a:srgbClr val="FFE3FF"/>
    <a:srgbClr val="FFCEFF"/>
    <a:srgbClr val="FFACFF"/>
    <a:srgbClr val="FF85FF"/>
    <a:srgbClr val="FFD57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9"/>
    <p:restoredTop sz="93182"/>
  </p:normalViewPr>
  <p:slideViewPr>
    <p:cSldViewPr snapToGrid="0">
      <p:cViewPr varScale="1">
        <p:scale>
          <a:sx n="140" d="100"/>
          <a:sy n="140" d="100"/>
        </p:scale>
        <p:origin x="216" y="12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jpe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099A9-7133-1741-B53B-7C5F458B6713}" type="datetimeFigureOut">
              <a:rPr kumimoji="1" lang="ja-JP" altLang="en-US" smtClean="0"/>
              <a:t>2022/11/8</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E4D2957-4BF5-BB42-98AC-C5F51C18FE1E}" type="slidenum">
              <a:rPr kumimoji="1" lang="ja-JP" altLang="en-US" smtClean="0"/>
              <a:t>‹#›</a:t>
            </a:fld>
            <a:endParaRPr kumimoji="1" lang="ja-JP" altLang="en-US"/>
          </a:p>
        </p:txBody>
      </p:sp>
    </p:spTree>
    <p:extLst>
      <p:ext uri="{BB962C8B-B14F-4D97-AF65-F5344CB8AC3E}">
        <p14:creationId xmlns:p14="http://schemas.microsoft.com/office/powerpoint/2010/main" val="2323597655"/>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sz="1800" b="0" i="0" dirty="0">
                <a:solidFill>
                  <a:srgbClr val="4D5156"/>
                </a:solidFill>
                <a:effectLst/>
                <a:latin typeface="arial" panose="020B0604020202020204" pitchFamily="34" charset="0"/>
              </a:rPr>
              <a:t>independent and identically distributed</a:t>
            </a:r>
          </a:p>
          <a:p>
            <a:r>
              <a:rPr kumimoji="1" lang="en-US" altLang="ja-JP" sz="1800" b="0" i="0" dirty="0">
                <a:solidFill>
                  <a:srgbClr val="4D5156"/>
                </a:solidFill>
                <a:effectLst/>
                <a:latin typeface="arial" panose="020B0604020202020204" pitchFamily="34" charset="0"/>
              </a:rPr>
              <a:t>S</a:t>
            </a:r>
            <a:r>
              <a:rPr kumimoji="1" lang="ja-JP" altLang="en-US" sz="1800" b="0" i="0">
                <a:solidFill>
                  <a:srgbClr val="4D5156"/>
                </a:solidFill>
                <a:effectLst/>
                <a:latin typeface="arial" panose="020B0604020202020204" pitchFamily="34" charset="0"/>
              </a:rPr>
              <a:t>は</a:t>
            </a:r>
            <a:r>
              <a:rPr kumimoji="1" lang="en-US" altLang="ja-JP" sz="1800" b="0" i="0" dirty="0">
                <a:solidFill>
                  <a:srgbClr val="4D5156"/>
                </a:solidFill>
                <a:effectLst/>
                <a:latin typeface="arial" panose="020B0604020202020204" pitchFamily="34" charset="0"/>
              </a:rPr>
              <a:t>Set</a:t>
            </a:r>
            <a:r>
              <a:rPr kumimoji="1" lang="ja-JP" altLang="en-US" sz="1800" b="0" i="0">
                <a:solidFill>
                  <a:srgbClr val="4D5156"/>
                </a:solidFill>
                <a:effectLst/>
                <a:latin typeface="arial" panose="020B0604020202020204" pitchFamily="34" charset="0"/>
              </a:rPr>
              <a:t>の略のつもり</a:t>
            </a:r>
            <a:endParaRPr kumimoji="1" lang="ja-JP" altLang="en-US" sz="1800"/>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3</a:t>
            </a:fld>
            <a:endParaRPr kumimoji="1" lang="ja-JP" altLang="en-US"/>
          </a:p>
        </p:txBody>
      </p:sp>
    </p:spTree>
    <p:extLst>
      <p:ext uri="{BB962C8B-B14F-4D97-AF65-F5344CB8AC3E}">
        <p14:creationId xmlns:p14="http://schemas.microsoft.com/office/powerpoint/2010/main" val="37844904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F </a:t>
            </a:r>
            <a:r>
              <a:rPr kumimoji="1" lang="ja-JP" altLang="en-US"/>
              <a:t>は </a:t>
            </a:r>
            <a:r>
              <a:rPr kumimoji="1" lang="en-US" altLang="ja-JP" dirty="0"/>
              <a:t>Figure </a:t>
            </a:r>
            <a:r>
              <a:rPr kumimoji="1" lang="ja-JP" altLang="en-US"/>
              <a:t>で実際の数値</a:t>
            </a:r>
            <a:endParaRPr kumimoji="1" lang="en-US" altLang="ja-JP" dirty="0"/>
          </a:p>
          <a:p>
            <a:r>
              <a:rPr kumimoji="1" lang="en-US" altLang="ja-JP" dirty="0"/>
              <a:t>R</a:t>
            </a:r>
            <a:r>
              <a:rPr kumimoji="1" lang="ja-JP" altLang="en-US"/>
              <a:t> は </a:t>
            </a:r>
            <a:r>
              <a:rPr kumimoji="1" lang="en-US" altLang="ja-JP" dirty="0"/>
              <a:t>rate</a:t>
            </a:r>
            <a:r>
              <a:rPr kumimoji="1" lang="ja-JP" altLang="en-US"/>
              <a:t> または</a:t>
            </a:r>
            <a:r>
              <a:rPr kumimoji="1" lang="en-US" altLang="ja-JP" dirty="0"/>
              <a:t>ratio</a:t>
            </a:r>
          </a:p>
          <a:p>
            <a:r>
              <a:rPr kumimoji="1" lang="ja-JP" altLang="en-US"/>
              <a:t>ちなみに</a:t>
            </a:r>
            <a:r>
              <a:rPr kumimoji="1" lang="en-US" altLang="ja-JP" dirty="0"/>
              <a:t>M</a:t>
            </a:r>
            <a:r>
              <a:rPr kumimoji="1" lang="ja-JP" altLang="en-US"/>
              <a:t>は</a:t>
            </a:r>
            <a:r>
              <a:rPr kumimoji="1" lang="en-US" altLang="ja-JP" dirty="0"/>
              <a:t>Multiple </a:t>
            </a:r>
            <a:r>
              <a:rPr kumimoji="1" lang="ja-JP" altLang="en-US"/>
              <a:t>を思いついたため。</a:t>
            </a:r>
            <a:endParaRPr kumimoji="1" lang="en-US" altLang="ja-JP" dirty="0"/>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4</a:t>
            </a:fld>
            <a:endParaRPr kumimoji="1" lang="ja-JP" altLang="en-US"/>
          </a:p>
        </p:txBody>
      </p:sp>
    </p:spTree>
    <p:extLst>
      <p:ext uri="{BB962C8B-B14F-4D97-AF65-F5344CB8AC3E}">
        <p14:creationId xmlns:p14="http://schemas.microsoft.com/office/powerpoint/2010/main" val="39352400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dirty="0"/>
              <a:t>200〜299, 300〜399, 400〜499</a:t>
            </a:r>
            <a:r>
              <a:rPr kumimoji="1" lang="ja-JP" altLang="en-US" sz="1200"/>
              <a:t> も同様。</a:t>
            </a:r>
            <a:endParaRPr kumimoji="1" lang="en-US" altLang="ja-JP" sz="1200" dirty="0"/>
          </a:p>
          <a:p>
            <a:r>
              <a:rPr kumimoji="1" lang="ja-JP" altLang="en-US"/>
              <a:t>分布の言葉の意味をここでさりげなく与えた。</a:t>
            </a:r>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5</a:t>
            </a:fld>
            <a:endParaRPr kumimoji="1" lang="ja-JP" altLang="en-US"/>
          </a:p>
        </p:txBody>
      </p:sp>
    </p:spTree>
    <p:extLst>
      <p:ext uri="{BB962C8B-B14F-4D97-AF65-F5344CB8AC3E}">
        <p14:creationId xmlns:p14="http://schemas.microsoft.com/office/powerpoint/2010/main" val="24763023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各</a:t>
            </a:r>
            <a:r>
              <a:rPr kumimoji="1" lang="en-US" altLang="ja-JP" dirty="0"/>
              <a:t>M</a:t>
            </a:r>
            <a:r>
              <a:rPr kumimoji="1" lang="ja-JP" altLang="en-US"/>
              <a:t>と各分母に対して、メルセンヌツイスターで</a:t>
            </a:r>
            <a:r>
              <a:rPr kumimoji="1" lang="en-US" altLang="ja-JP" dirty="0"/>
              <a:t>100</a:t>
            </a:r>
            <a:r>
              <a:rPr kumimoji="1" lang="ja-JP" altLang="en-US"/>
              <a:t>万回モンテカルロ法。</a:t>
            </a:r>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6</a:t>
            </a:fld>
            <a:endParaRPr kumimoji="1" lang="ja-JP" altLang="en-US"/>
          </a:p>
        </p:txBody>
      </p:sp>
    </p:spTree>
    <p:extLst>
      <p:ext uri="{BB962C8B-B14F-4D97-AF65-F5344CB8AC3E}">
        <p14:creationId xmlns:p14="http://schemas.microsoft.com/office/powerpoint/2010/main" val="38134812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26656326-75BC-AC4B-906E-52024122E814}" type="datetime1">
              <a:rPr kumimoji="1" lang="ja-JP" altLang="en-US" smtClean="0"/>
              <a:t>2022/11/8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25514833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CA0CB528-625A-074A-99F5-5706A7D6245F}" type="datetime1">
              <a:rPr kumimoji="1" lang="ja-JP" altLang="en-US" smtClean="0"/>
              <a:t>2022/11/8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3109833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F005723F-1BC4-1C40-9683-D0D58BDAE19E}" type="datetime1">
              <a:rPr kumimoji="1" lang="ja-JP" altLang="en-US" smtClean="0"/>
              <a:t>2022/11/8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9888782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C654C0D9-BD6E-194A-86B5-58A2B5FDDF3B}" type="datetime1">
              <a:rPr kumimoji="1" lang="ja-JP" altLang="en-US" smtClean="0"/>
              <a:t>2022/11/8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lvl1pPr>
              <a:defRPr sz="2800"/>
            </a:lvl1pPr>
          </a:lstStyle>
          <a:p>
            <a:fld id="{3A66E2A6-4F0A-F644-9A09-F60FD2204175}" type="slidenum">
              <a:rPr kumimoji="1" lang="ja-JP" altLang="en-US" smtClean="0"/>
              <a:pPr/>
              <a:t>‹#›</a:t>
            </a:fld>
            <a:endParaRPr kumimoji="1" lang="ja-JP" altLang="en-US"/>
          </a:p>
        </p:txBody>
      </p:sp>
    </p:spTree>
    <p:extLst>
      <p:ext uri="{BB962C8B-B14F-4D97-AF65-F5344CB8AC3E}">
        <p14:creationId xmlns:p14="http://schemas.microsoft.com/office/powerpoint/2010/main" val="36202896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0036B3B6-7B27-E346-BC87-E6B533F99E12}" type="datetime1">
              <a:rPr kumimoji="1" lang="ja-JP" altLang="en-US" smtClean="0"/>
              <a:t>2022/11/8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7612696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9A1B77CD-F6FE-4D49-8022-6E7328D9FF84}" type="datetime1">
              <a:rPr kumimoji="1" lang="ja-JP" altLang="en-US" smtClean="0"/>
              <a:t>2022/11/8</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2648840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97CB59BB-AAD5-A84D-B098-72707D83F29C}" type="datetime1">
              <a:rPr kumimoji="1" lang="ja-JP" altLang="en-US" smtClean="0"/>
              <a:t>2022/11/8</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0147081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AA5509B0-D2F1-624B-BB1D-45F7707808AF}" type="datetime1">
              <a:rPr kumimoji="1" lang="ja-JP" altLang="en-US" smtClean="0"/>
              <a:t>2022/11/8</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39938633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7A2967B-8FEF-F24B-BA6C-7689979AAD5F}" type="datetime1">
              <a:rPr kumimoji="1" lang="ja-JP" altLang="en-US" smtClean="0"/>
              <a:t>2022/11/8</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32558532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6CA6CC14-343D-3546-B42F-E83BD14D001B}" type="datetime1">
              <a:rPr kumimoji="1" lang="ja-JP" altLang="en-US" smtClean="0"/>
              <a:t>2022/11/8</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42864629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0B84D1F2-022A-7B40-BAC7-E69195C3CCED}" type="datetime1">
              <a:rPr kumimoji="1" lang="ja-JP" altLang="en-US" smtClean="0"/>
              <a:t>2022/11/8</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27831348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2ADD333-073C-854D-8967-7B439B908886}" type="datetime1">
              <a:rPr kumimoji="1" lang="ja-JP" altLang="en-US" smtClean="0"/>
              <a:t>2022/11/8</a:t>
            </a:fld>
            <a:endParaRPr kumimoji="1"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322879055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emf"/><Relationship Id="rId1" Type="http://schemas.openxmlformats.org/officeDocument/2006/relationships/slideLayout" Target="../slideLayouts/slideLayout2.xml"/><Relationship Id="rId5" Type="http://schemas.openxmlformats.org/officeDocument/2006/relationships/image" Target="../media/image10.emf"/><Relationship Id="rId4" Type="http://schemas.openxmlformats.org/officeDocument/2006/relationships/image" Target="../media/image9.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4663724-4D61-227B-524F-193413F6D946}"/>
              </a:ext>
            </a:extLst>
          </p:cNvPr>
          <p:cNvSpPr>
            <a:spLocks noGrp="1"/>
          </p:cNvSpPr>
          <p:nvPr>
            <p:ph type="ctrTitle"/>
          </p:nvPr>
        </p:nvSpPr>
        <p:spPr>
          <a:xfrm>
            <a:off x="471488" y="779462"/>
            <a:ext cx="8272462" cy="2535237"/>
          </a:xfrm>
        </p:spPr>
        <p:txBody>
          <a:bodyPr>
            <a:noAutofit/>
          </a:bodyPr>
          <a:lstStyle/>
          <a:p>
            <a:r>
              <a:rPr lang="ja-JP" altLang="en-US" sz="3200"/>
              <a:t>四捨五入したパーセンテージが何個あれば</a:t>
            </a:r>
            <a:br>
              <a:rPr lang="en-US" altLang="ja-JP" sz="3200" dirty="0"/>
            </a:br>
            <a:r>
              <a:rPr lang="ja-JP" altLang="en-US" sz="3200"/>
              <a:t>共通する分母を逆算して求まる値に</a:t>
            </a:r>
            <a:br>
              <a:rPr lang="en-US" altLang="ja-JP" sz="3200" dirty="0"/>
            </a:br>
            <a:r>
              <a:rPr lang="ja-JP" altLang="en-US" sz="3200"/>
              <a:t>確信が高く持てるかについての</a:t>
            </a:r>
            <a:br>
              <a:rPr lang="en-US" altLang="ja-JP" sz="3200" dirty="0"/>
            </a:br>
            <a:r>
              <a:rPr lang="ja-JP" altLang="en-US" sz="3200"/>
              <a:t>ベイズ推定の考え方による考察</a:t>
            </a:r>
            <a:endParaRPr kumimoji="1" lang="ja-JP" altLang="en-US" sz="3200"/>
          </a:p>
        </p:txBody>
      </p:sp>
      <p:sp>
        <p:nvSpPr>
          <p:cNvPr id="3" name="字幕 2">
            <a:extLst>
              <a:ext uri="{FF2B5EF4-FFF2-40B4-BE49-F238E27FC236}">
                <a16:creationId xmlns:a16="http://schemas.microsoft.com/office/drawing/2014/main" id="{302E13F9-C2AD-F1A0-5B41-AC902B4CB07F}"/>
              </a:ext>
            </a:extLst>
          </p:cNvPr>
          <p:cNvSpPr>
            <a:spLocks noGrp="1"/>
          </p:cNvSpPr>
          <p:nvPr>
            <p:ph type="subTitle" idx="1"/>
          </p:nvPr>
        </p:nvSpPr>
        <p:spPr>
          <a:xfrm>
            <a:off x="1143000" y="4771231"/>
            <a:ext cx="6858000" cy="600075"/>
          </a:xfrm>
        </p:spPr>
        <p:txBody>
          <a:bodyPr/>
          <a:lstStyle/>
          <a:p>
            <a:r>
              <a:rPr kumimoji="1" lang="en-US" altLang="ja-JP" dirty="0"/>
              <a:t>2022-11-07 (</a:t>
            </a:r>
            <a:r>
              <a:rPr kumimoji="1" lang="ja-JP" altLang="en-US"/>
              <a:t>月</a:t>
            </a:r>
            <a:r>
              <a:rPr kumimoji="1" lang="en-US" altLang="ja-JP" dirty="0"/>
              <a:t>) </a:t>
            </a:r>
            <a:r>
              <a:rPr kumimoji="1" lang="ja-JP" altLang="en-US"/>
              <a:t>下野寿之</a:t>
            </a:r>
          </a:p>
        </p:txBody>
      </p:sp>
      <p:sp>
        <p:nvSpPr>
          <p:cNvPr id="4" name="スライド番号プレースホルダー 3">
            <a:extLst>
              <a:ext uri="{FF2B5EF4-FFF2-40B4-BE49-F238E27FC236}">
                <a16:creationId xmlns:a16="http://schemas.microsoft.com/office/drawing/2014/main" id="{325044BF-7450-F1A7-5961-52A49F6F8379}"/>
              </a:ext>
            </a:extLst>
          </p:cNvPr>
          <p:cNvSpPr>
            <a:spLocks noGrp="1"/>
          </p:cNvSpPr>
          <p:nvPr>
            <p:ph type="sldNum" sz="quarter" idx="12"/>
          </p:nvPr>
        </p:nvSpPr>
        <p:spPr/>
        <p:txBody>
          <a:bodyPr/>
          <a:lstStyle/>
          <a:p>
            <a:fld id="{3A66E2A6-4F0A-F644-9A09-F60FD2204175}" type="slidenum">
              <a:rPr kumimoji="1" lang="ja-JP" altLang="en-US" smtClean="0"/>
              <a:t>1</a:t>
            </a:fld>
            <a:endParaRPr kumimoji="1" lang="ja-JP" altLang="en-US"/>
          </a:p>
        </p:txBody>
      </p:sp>
    </p:spTree>
    <p:extLst>
      <p:ext uri="{BB962C8B-B14F-4D97-AF65-F5344CB8AC3E}">
        <p14:creationId xmlns:p14="http://schemas.microsoft.com/office/powerpoint/2010/main" val="33439434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a:extLst>
              <a:ext uri="{FF2B5EF4-FFF2-40B4-BE49-F238E27FC236}">
                <a16:creationId xmlns:a16="http://schemas.microsoft.com/office/drawing/2014/main" id="{066EB936-B591-A4CE-6239-6C60E3C81000}"/>
              </a:ext>
            </a:extLst>
          </p:cNvPr>
          <p:cNvSpPr>
            <a:spLocks noGrp="1"/>
          </p:cNvSpPr>
          <p:nvPr>
            <p:ph type="title"/>
          </p:nvPr>
        </p:nvSpPr>
        <p:spPr/>
        <p:txBody>
          <a:bodyPr/>
          <a:lstStyle/>
          <a:p>
            <a:r>
              <a:rPr lang="ja-JP" altLang="en-US"/>
              <a:t>補足</a:t>
            </a:r>
          </a:p>
        </p:txBody>
      </p:sp>
      <p:sp>
        <p:nvSpPr>
          <p:cNvPr id="6" name="テキスト プレースホルダー 5">
            <a:extLst>
              <a:ext uri="{FF2B5EF4-FFF2-40B4-BE49-F238E27FC236}">
                <a16:creationId xmlns:a16="http://schemas.microsoft.com/office/drawing/2014/main" id="{5F177657-FF5B-A067-08D1-624DB97DF6DA}"/>
              </a:ext>
            </a:extLst>
          </p:cNvPr>
          <p:cNvSpPr>
            <a:spLocks noGrp="1"/>
          </p:cNvSpPr>
          <p:nvPr>
            <p:ph type="body" idx="1"/>
          </p:nvPr>
        </p:nvSpPr>
        <p:spPr/>
        <p:txBody>
          <a:bodyPr/>
          <a:lstStyle/>
          <a:p>
            <a:endParaRPr lang="ja-JP" altLang="en-US"/>
          </a:p>
        </p:txBody>
      </p:sp>
      <p:sp>
        <p:nvSpPr>
          <p:cNvPr id="4" name="スライド番号プレースホルダー 3">
            <a:extLst>
              <a:ext uri="{FF2B5EF4-FFF2-40B4-BE49-F238E27FC236}">
                <a16:creationId xmlns:a16="http://schemas.microsoft.com/office/drawing/2014/main" id="{604F302D-34DC-996F-E123-4D03BE94D24D}"/>
              </a:ext>
            </a:extLst>
          </p:cNvPr>
          <p:cNvSpPr>
            <a:spLocks noGrp="1"/>
          </p:cNvSpPr>
          <p:nvPr>
            <p:ph type="sldNum" sz="quarter" idx="12"/>
          </p:nvPr>
        </p:nvSpPr>
        <p:spPr/>
        <p:txBody>
          <a:bodyPr/>
          <a:lstStyle/>
          <a:p>
            <a:fld id="{3A66E2A6-4F0A-F644-9A09-F60FD2204175}" type="slidenum">
              <a:rPr kumimoji="1" lang="ja-JP" altLang="en-US" smtClean="0"/>
              <a:pPr/>
              <a:t>10</a:t>
            </a:fld>
            <a:endParaRPr kumimoji="1" lang="ja-JP" altLang="en-US"/>
          </a:p>
        </p:txBody>
      </p:sp>
    </p:spTree>
    <p:extLst>
      <p:ext uri="{BB962C8B-B14F-4D97-AF65-F5344CB8AC3E}">
        <p14:creationId xmlns:p14="http://schemas.microsoft.com/office/powerpoint/2010/main" val="33024815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807089B-0647-CF62-226A-8C22BFB64EEA}"/>
              </a:ext>
            </a:extLst>
          </p:cNvPr>
          <p:cNvSpPr>
            <a:spLocks noGrp="1"/>
          </p:cNvSpPr>
          <p:nvPr>
            <p:ph type="title"/>
          </p:nvPr>
        </p:nvSpPr>
        <p:spPr>
          <a:xfrm>
            <a:off x="628650" y="1"/>
            <a:ext cx="7886700" cy="950976"/>
          </a:xfrm>
        </p:spPr>
        <p:txBody>
          <a:bodyPr>
            <a:normAutofit/>
          </a:bodyPr>
          <a:lstStyle/>
          <a:p>
            <a:r>
              <a:rPr kumimoji="1" lang="ja-JP" altLang="en-US" sz="2800" b="1"/>
              <a:t>割合近似値の桁数をさらに</a:t>
            </a:r>
            <a:r>
              <a:rPr kumimoji="1" lang="en-US" altLang="ja-JP" sz="2800" b="1" dirty="0"/>
              <a:t>1</a:t>
            </a:r>
            <a:r>
              <a:rPr kumimoji="1" lang="ja-JP" altLang="en-US" sz="2800" b="1"/>
              <a:t>桁増やした場合</a:t>
            </a:r>
            <a:br>
              <a:rPr kumimoji="1" lang="en-US" altLang="ja-JP" sz="2800" b="1" dirty="0"/>
            </a:br>
            <a:r>
              <a:rPr kumimoji="1" lang="en-US" altLang="ja-JP" sz="2800" b="1" dirty="0"/>
              <a:t>(</a:t>
            </a:r>
            <a:r>
              <a:rPr kumimoji="1" lang="ja-JP" altLang="en-US" sz="2800" b="1"/>
              <a:t>四捨五入して</a:t>
            </a:r>
            <a:r>
              <a:rPr kumimoji="1" lang="en-US" altLang="ja-JP" sz="2800" b="1" dirty="0"/>
              <a:t>0.1%</a:t>
            </a:r>
            <a:r>
              <a:rPr lang="ja-JP" altLang="en-US" sz="2800" b="1"/>
              <a:t>単位にした場合</a:t>
            </a:r>
            <a:r>
              <a:rPr lang="en-US" altLang="ja-JP" sz="2800" b="1" dirty="0"/>
              <a:t>)</a:t>
            </a:r>
            <a:endParaRPr kumimoji="1" lang="ja-JP" altLang="en-US" sz="2800" b="1"/>
          </a:p>
        </p:txBody>
      </p:sp>
      <p:sp>
        <p:nvSpPr>
          <p:cNvPr id="3" name="コンテンツ プレースホルダー 2">
            <a:extLst>
              <a:ext uri="{FF2B5EF4-FFF2-40B4-BE49-F238E27FC236}">
                <a16:creationId xmlns:a16="http://schemas.microsoft.com/office/drawing/2014/main" id="{68543715-C1C5-0308-A8A5-41AB6A42254C}"/>
              </a:ext>
            </a:extLst>
          </p:cNvPr>
          <p:cNvSpPr>
            <a:spLocks noGrp="1"/>
          </p:cNvSpPr>
          <p:nvPr>
            <p:ph idx="1"/>
          </p:nvPr>
        </p:nvSpPr>
        <p:spPr>
          <a:xfrm>
            <a:off x="381762" y="5660136"/>
            <a:ext cx="8625078" cy="1061340"/>
          </a:xfrm>
        </p:spPr>
        <p:txBody>
          <a:bodyPr/>
          <a:lstStyle/>
          <a:p>
            <a:pPr marL="0" indent="0">
              <a:buNone/>
            </a:pPr>
            <a:r>
              <a:rPr kumimoji="1" lang="ja-JP" altLang="en-US"/>
              <a:t>薄い太い線は、</a:t>
            </a:r>
            <a:r>
              <a:rPr kumimoji="1" lang="en-US" altLang="ja-JP" dirty="0"/>
              <a:t>Π</a:t>
            </a:r>
            <a:r>
              <a:rPr kumimoji="1" lang="en-US" altLang="ja-JP" baseline="30000" dirty="0"/>
              <a:t>D-1</a:t>
            </a:r>
            <a:r>
              <a:rPr kumimoji="1" lang="en-US" altLang="ja-JP" baseline="-25000" dirty="0"/>
              <a:t>i=1</a:t>
            </a:r>
            <a:r>
              <a:rPr kumimoji="1" lang="en-US" altLang="ja-JP" dirty="0"/>
              <a:t>(1-(0.001×i )</a:t>
            </a:r>
            <a:r>
              <a:rPr kumimoji="1" lang="en-US" altLang="ja-JP" baseline="30000" dirty="0"/>
              <a:t>M </a:t>
            </a:r>
            <a:r>
              <a:rPr lang="en-US" altLang="ja-JP" dirty="0"/>
              <a:t>)</a:t>
            </a:r>
            <a:r>
              <a:rPr lang="ja-JP" altLang="en-US"/>
              <a:t>である。</a:t>
            </a:r>
            <a:br>
              <a:rPr lang="en-US" altLang="ja-JP" dirty="0"/>
            </a:br>
            <a:r>
              <a:rPr lang="ja-JP" altLang="en-US" sz="2000"/>
              <a:t>全体の</a:t>
            </a:r>
            <a:r>
              <a:rPr lang="en-US" altLang="ja-JP" sz="2000" dirty="0"/>
              <a:t>0.1%</a:t>
            </a:r>
            <a:r>
              <a:rPr lang="ja-JP" altLang="en-US" sz="2000"/>
              <a:t>を占有する各</a:t>
            </a:r>
            <a:r>
              <a:rPr lang="en-US" altLang="ja-JP" sz="2000" dirty="0"/>
              <a:t>M</a:t>
            </a:r>
            <a:r>
              <a:rPr lang="ja-JP" altLang="en-US" sz="2000"/>
              <a:t>個の物体が</a:t>
            </a:r>
            <a:r>
              <a:rPr lang="en-US" altLang="ja-JP" sz="2000" dirty="0" err="1"/>
              <a:t>i</a:t>
            </a:r>
            <a:r>
              <a:rPr lang="en-US" altLang="ja-JP" sz="2000" dirty="0"/>
              <a:t>/1000</a:t>
            </a:r>
            <a:r>
              <a:rPr lang="ja-JP" altLang="en-US" sz="2000"/>
              <a:t>の確率で当たる場合に、</a:t>
            </a:r>
            <a:br>
              <a:rPr lang="en-US" altLang="ja-JP" sz="2000" dirty="0"/>
            </a:br>
            <a:r>
              <a:rPr lang="ja-JP" altLang="en-US" sz="2000"/>
              <a:t>全てが当たるということが、どれかの</a:t>
            </a:r>
            <a:r>
              <a:rPr lang="en-US" altLang="ja-JP" sz="2000" dirty="0" err="1"/>
              <a:t>i</a:t>
            </a:r>
            <a:r>
              <a:rPr lang="en-US" altLang="ja-JP" sz="2000" dirty="0"/>
              <a:t>=1,..,D-1</a:t>
            </a:r>
            <a:r>
              <a:rPr lang="ja-JP" altLang="en-US" sz="2000"/>
              <a:t>で発生する確率である。</a:t>
            </a:r>
            <a:endParaRPr kumimoji="1" lang="ja-JP" altLang="en-US"/>
          </a:p>
        </p:txBody>
      </p:sp>
      <p:sp>
        <p:nvSpPr>
          <p:cNvPr id="4" name="スライド番号プレースホルダー 3">
            <a:extLst>
              <a:ext uri="{FF2B5EF4-FFF2-40B4-BE49-F238E27FC236}">
                <a16:creationId xmlns:a16="http://schemas.microsoft.com/office/drawing/2014/main" id="{77E1D527-5B5B-88CD-3A5C-2C4535A52ED5}"/>
              </a:ext>
            </a:extLst>
          </p:cNvPr>
          <p:cNvSpPr>
            <a:spLocks noGrp="1"/>
          </p:cNvSpPr>
          <p:nvPr>
            <p:ph type="sldNum" sz="quarter" idx="12"/>
          </p:nvPr>
        </p:nvSpPr>
        <p:spPr/>
        <p:txBody>
          <a:bodyPr/>
          <a:lstStyle/>
          <a:p>
            <a:fld id="{3A66E2A6-4F0A-F644-9A09-F60FD2204175}" type="slidenum">
              <a:rPr kumimoji="1" lang="ja-JP" altLang="en-US" smtClean="0"/>
              <a:pPr/>
              <a:t>11</a:t>
            </a:fld>
            <a:endParaRPr kumimoji="1" lang="ja-JP" altLang="en-US"/>
          </a:p>
        </p:txBody>
      </p:sp>
      <p:pic>
        <p:nvPicPr>
          <p:cNvPr id="1026" name="Picture 2" descr="写真の説明はありません。">
            <a:extLst>
              <a:ext uri="{FF2B5EF4-FFF2-40B4-BE49-F238E27FC236}">
                <a16:creationId xmlns:a16="http://schemas.microsoft.com/office/drawing/2014/main" id="{52AEB1B0-4AB4-567C-2CDD-5BCE6B36BF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762" y="823160"/>
            <a:ext cx="8515350" cy="49140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901158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235A490D-D57D-C4B7-EEA5-856AE9219B70}"/>
              </a:ext>
            </a:extLst>
          </p:cNvPr>
          <p:cNvSpPr>
            <a:spLocks noGrp="1"/>
          </p:cNvSpPr>
          <p:nvPr>
            <p:ph type="sldNum" sz="quarter" idx="12"/>
          </p:nvPr>
        </p:nvSpPr>
        <p:spPr/>
        <p:txBody>
          <a:bodyPr/>
          <a:lstStyle/>
          <a:p>
            <a:fld id="{3A66E2A6-4F0A-F644-9A09-F60FD2204175}" type="slidenum">
              <a:rPr kumimoji="1" lang="ja-JP" altLang="en-US" smtClean="0"/>
              <a:pPr/>
              <a:t>12</a:t>
            </a:fld>
            <a:endParaRPr kumimoji="1" lang="ja-JP" altLang="en-US"/>
          </a:p>
        </p:txBody>
      </p:sp>
      <p:pic>
        <p:nvPicPr>
          <p:cNvPr id="2050" name="Picture 2" descr="写真の説明はありません。">
            <a:extLst>
              <a:ext uri="{FF2B5EF4-FFF2-40B4-BE49-F238E27FC236}">
                <a16:creationId xmlns:a16="http://schemas.microsoft.com/office/drawing/2014/main" id="{1F2A28CD-EFE9-DE5C-DE6E-D59D41B9614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9728" y="402028"/>
            <a:ext cx="5755450" cy="6053943"/>
          </a:xfrm>
          <a:prstGeom prst="rect">
            <a:avLst/>
          </a:prstGeom>
          <a:noFill/>
          <a:extLst>
            <a:ext uri="{909E8E84-426E-40DD-AFC4-6F175D3DCCD1}">
              <a14:hiddenFill xmlns:a14="http://schemas.microsoft.com/office/drawing/2010/main">
                <a:solidFill>
                  <a:srgbClr val="FFFFFF"/>
                </a:solidFill>
              </a14:hiddenFill>
            </a:ext>
          </a:extLst>
        </p:spPr>
      </p:pic>
      <p:sp>
        <p:nvSpPr>
          <p:cNvPr id="6" name="テキスト ボックス 5">
            <a:extLst>
              <a:ext uri="{FF2B5EF4-FFF2-40B4-BE49-F238E27FC236}">
                <a16:creationId xmlns:a16="http://schemas.microsoft.com/office/drawing/2014/main" id="{5677A8A0-3127-A882-9BBE-E2F0961C758F}"/>
              </a:ext>
            </a:extLst>
          </p:cNvPr>
          <p:cNvSpPr txBox="1"/>
          <p:nvPr/>
        </p:nvSpPr>
        <p:spPr>
          <a:xfrm>
            <a:off x="5989320" y="402028"/>
            <a:ext cx="2834640" cy="5262979"/>
          </a:xfrm>
          <a:prstGeom prst="rect">
            <a:avLst/>
          </a:prstGeom>
          <a:noFill/>
        </p:spPr>
        <p:txBody>
          <a:bodyPr wrap="square" rtlCol="0">
            <a:spAutoFit/>
          </a:bodyPr>
          <a:lstStyle/>
          <a:p>
            <a:r>
              <a:rPr kumimoji="1" lang="en-US" altLang="ja-JP" sz="1600" dirty="0"/>
              <a:t>2</a:t>
            </a:r>
            <a:r>
              <a:rPr kumimoji="1" lang="ja-JP" altLang="en-US" sz="1600"/>
              <a:t>から</a:t>
            </a:r>
            <a:r>
              <a:rPr kumimoji="1" lang="en-US" altLang="ja-JP" sz="1600" dirty="0"/>
              <a:t>100</a:t>
            </a:r>
            <a:r>
              <a:rPr kumimoji="1" lang="ja-JP" altLang="en-US" sz="1600"/>
              <a:t>の分母に対し</a:t>
            </a:r>
            <a:br>
              <a:rPr kumimoji="1" lang="en-US" altLang="ja-JP" sz="1600" dirty="0"/>
            </a:br>
            <a:r>
              <a:rPr kumimoji="1" lang="ja-JP" altLang="en-US" sz="1600"/>
              <a:t>割合近似値としてどんな</a:t>
            </a:r>
            <a:endParaRPr kumimoji="1" lang="en-US" altLang="ja-JP" sz="1600" dirty="0"/>
          </a:p>
          <a:p>
            <a:r>
              <a:rPr kumimoji="1" lang="ja-JP" altLang="en-US" sz="1600"/>
              <a:t>値が出現するかの、</a:t>
            </a:r>
            <a:endParaRPr kumimoji="1" lang="en-US" altLang="ja-JP" sz="1600" dirty="0"/>
          </a:p>
          <a:p>
            <a:r>
              <a:rPr kumimoji="1" lang="ja-JP" altLang="en-US" sz="1600"/>
              <a:t>小数点以下の値を並べた。</a:t>
            </a:r>
            <a:endParaRPr kumimoji="1" lang="en-US" altLang="ja-JP" sz="1600" dirty="0"/>
          </a:p>
          <a:p>
            <a:endParaRPr kumimoji="1" lang="en-US" altLang="ja-JP" sz="1600" dirty="0"/>
          </a:p>
          <a:p>
            <a:r>
              <a:rPr kumimoji="1" lang="ja-JP" altLang="en-US" sz="1600"/>
              <a:t>分母</a:t>
            </a:r>
            <a:r>
              <a:rPr kumimoji="1" lang="en-US" altLang="ja-JP" sz="1600" dirty="0"/>
              <a:t>D</a:t>
            </a:r>
            <a:r>
              <a:rPr kumimoji="1" lang="ja-JP" altLang="en-US" sz="1600"/>
              <a:t>が</a:t>
            </a:r>
            <a:r>
              <a:rPr kumimoji="1" lang="en-US" altLang="ja-JP" sz="1600" dirty="0"/>
              <a:t>1</a:t>
            </a:r>
            <a:r>
              <a:rPr kumimoji="1" lang="ja-JP" altLang="en-US" sz="1600"/>
              <a:t>に近い数の場合は、そういう数の並びは、</a:t>
            </a:r>
            <a:endParaRPr kumimoji="1" lang="en-US" altLang="ja-JP" sz="1600" dirty="0"/>
          </a:p>
          <a:p>
            <a:r>
              <a:rPr kumimoji="1" lang="ja-JP" altLang="en-US" sz="1600"/>
              <a:t>空白を</a:t>
            </a:r>
            <a:r>
              <a:rPr kumimoji="1" lang="en-US" altLang="ja-JP" sz="1600" dirty="0"/>
              <a:t>D-1</a:t>
            </a:r>
            <a:r>
              <a:rPr kumimoji="1" lang="ja-JP" altLang="en-US" sz="1600"/>
              <a:t>箇所でほぼ同じ長さで切るように並ぶ。</a:t>
            </a:r>
            <a:endParaRPr kumimoji="1" lang="en-US" altLang="ja-JP" sz="1600" dirty="0"/>
          </a:p>
          <a:p>
            <a:endParaRPr kumimoji="1" lang="en-US" altLang="ja-JP" sz="1600" dirty="0"/>
          </a:p>
          <a:p>
            <a:r>
              <a:rPr kumimoji="1" lang="en-US" altLang="ja-JP" sz="1600" dirty="0"/>
              <a:t>D</a:t>
            </a:r>
            <a:r>
              <a:rPr kumimoji="1" lang="ja-JP" altLang="en-US" sz="1600"/>
              <a:t>が</a:t>
            </a:r>
            <a:r>
              <a:rPr kumimoji="1" lang="en-US" altLang="ja-JP" sz="1600" dirty="0"/>
              <a:t>100</a:t>
            </a:r>
            <a:r>
              <a:rPr kumimoji="1" lang="ja-JP" altLang="en-US" sz="1600"/>
              <a:t>に近い数の場合は、</a:t>
            </a:r>
            <a:br>
              <a:rPr kumimoji="1" lang="en-US" altLang="ja-JP" sz="1600" dirty="0"/>
            </a:br>
            <a:r>
              <a:rPr kumimoji="1" lang="ja-JP" altLang="en-US" sz="1600"/>
              <a:t>数の並びは、穴が</a:t>
            </a:r>
            <a:r>
              <a:rPr kumimoji="1" lang="en-US" altLang="ja-JP" sz="1600" dirty="0"/>
              <a:t>100-D</a:t>
            </a:r>
            <a:r>
              <a:rPr kumimoji="1" lang="ja-JP" altLang="en-US" sz="1600"/>
              <a:t>個あって、横にほぼ等間隔だが、両端の穴は端からその間隔の半分の所にある。</a:t>
            </a:r>
            <a:endParaRPr kumimoji="1" lang="en-US" altLang="ja-JP" sz="1600" dirty="0"/>
          </a:p>
          <a:p>
            <a:endParaRPr kumimoji="1" lang="en-US" altLang="ja-JP" sz="1600" dirty="0"/>
          </a:p>
          <a:p>
            <a:r>
              <a:rPr kumimoji="1" lang="en-US" altLang="ja-JP" sz="1600" dirty="0"/>
              <a:t>D=50</a:t>
            </a:r>
            <a:r>
              <a:rPr kumimoji="1" lang="ja-JP" altLang="en-US" sz="1600"/>
              <a:t>の横方向の一線を境に、上下に対称的に</a:t>
            </a:r>
            <a:r>
              <a:rPr kumimoji="1" lang="en-US" altLang="ja-JP" sz="1600" dirty="0"/>
              <a:t>50</a:t>
            </a:r>
            <a:r>
              <a:rPr kumimoji="1" lang="ja-JP" altLang="en-US" sz="1600"/>
              <a:t>から遠ざかるにつれて、穴が増えたり、穴が減ったりする箇所が縦方向によく一致する。</a:t>
            </a:r>
          </a:p>
        </p:txBody>
      </p:sp>
    </p:spTree>
    <p:extLst>
      <p:ext uri="{BB962C8B-B14F-4D97-AF65-F5344CB8AC3E}">
        <p14:creationId xmlns:p14="http://schemas.microsoft.com/office/powerpoint/2010/main" val="11220635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B0EC805-E786-0518-8FD8-A69F55854540}"/>
              </a:ext>
            </a:extLst>
          </p:cNvPr>
          <p:cNvSpPr>
            <a:spLocks noGrp="1"/>
          </p:cNvSpPr>
          <p:nvPr>
            <p:ph type="title"/>
          </p:nvPr>
        </p:nvSpPr>
        <p:spPr>
          <a:xfrm>
            <a:off x="628650" y="365126"/>
            <a:ext cx="7886700" cy="253183"/>
          </a:xfrm>
        </p:spPr>
        <p:txBody>
          <a:bodyPr>
            <a:normAutofit fontScale="90000"/>
          </a:bodyPr>
          <a:lstStyle/>
          <a:p>
            <a:r>
              <a:rPr lang="ja-JP" altLang="en-US"/>
              <a:t>参考</a:t>
            </a:r>
            <a:r>
              <a:rPr lang="en-US" altLang="ja-JP" dirty="0"/>
              <a:t>: </a:t>
            </a:r>
            <a:r>
              <a:rPr lang="ja-JP" altLang="en-US"/>
              <a:t>分母のさまざまな事前分布</a:t>
            </a:r>
            <a:endParaRPr kumimoji="1" lang="ja-JP" altLang="en-US"/>
          </a:p>
        </p:txBody>
      </p:sp>
      <p:pic>
        <p:nvPicPr>
          <p:cNvPr id="6" name="コンテンツ プレースホルダー 5">
            <a:extLst>
              <a:ext uri="{FF2B5EF4-FFF2-40B4-BE49-F238E27FC236}">
                <a16:creationId xmlns:a16="http://schemas.microsoft.com/office/drawing/2014/main" id="{D5AF9009-9EAE-990F-C0C3-468AC392745B}"/>
              </a:ext>
            </a:extLst>
          </p:cNvPr>
          <p:cNvPicPr>
            <a:picLocks noGrp="1" noChangeAspect="1"/>
          </p:cNvPicPr>
          <p:nvPr>
            <p:ph idx="1"/>
          </p:nvPr>
        </p:nvPicPr>
        <p:blipFill>
          <a:blip r:embed="rId2"/>
          <a:stretch>
            <a:fillRect/>
          </a:stretch>
        </p:blipFill>
        <p:spPr>
          <a:xfrm>
            <a:off x="3821703" y="187402"/>
            <a:ext cx="4007303" cy="3458245"/>
          </a:xfrm>
          <a:prstGeom prst="rect">
            <a:avLst/>
          </a:prstGeom>
        </p:spPr>
      </p:pic>
      <p:sp>
        <p:nvSpPr>
          <p:cNvPr id="4" name="スライド番号プレースホルダー 3">
            <a:extLst>
              <a:ext uri="{FF2B5EF4-FFF2-40B4-BE49-F238E27FC236}">
                <a16:creationId xmlns:a16="http://schemas.microsoft.com/office/drawing/2014/main" id="{C6EC8FD3-DFE6-38C7-19CF-F3AEDC97F6FA}"/>
              </a:ext>
            </a:extLst>
          </p:cNvPr>
          <p:cNvSpPr>
            <a:spLocks noGrp="1"/>
          </p:cNvSpPr>
          <p:nvPr>
            <p:ph type="sldNum" sz="quarter" idx="12"/>
          </p:nvPr>
        </p:nvSpPr>
        <p:spPr/>
        <p:txBody>
          <a:bodyPr/>
          <a:lstStyle/>
          <a:p>
            <a:fld id="{3A66E2A6-4F0A-F644-9A09-F60FD2204175}" type="slidenum">
              <a:rPr kumimoji="1" lang="ja-JP" altLang="en-US" smtClean="0"/>
              <a:pPr/>
              <a:t>13</a:t>
            </a:fld>
            <a:endParaRPr kumimoji="1" lang="ja-JP" altLang="en-US"/>
          </a:p>
        </p:txBody>
      </p:sp>
      <p:pic>
        <p:nvPicPr>
          <p:cNvPr id="5" name="図 4">
            <a:extLst>
              <a:ext uri="{FF2B5EF4-FFF2-40B4-BE49-F238E27FC236}">
                <a16:creationId xmlns:a16="http://schemas.microsoft.com/office/drawing/2014/main" id="{F847DFB8-FA65-EE06-0B1A-2C2477C8141C}"/>
              </a:ext>
            </a:extLst>
          </p:cNvPr>
          <p:cNvPicPr>
            <a:picLocks noChangeAspect="1"/>
          </p:cNvPicPr>
          <p:nvPr/>
        </p:nvPicPr>
        <p:blipFill>
          <a:blip r:embed="rId3"/>
          <a:stretch>
            <a:fillRect/>
          </a:stretch>
        </p:blipFill>
        <p:spPr>
          <a:xfrm>
            <a:off x="925286" y="122216"/>
            <a:ext cx="3646714" cy="3646714"/>
          </a:xfrm>
          <a:prstGeom prst="rect">
            <a:avLst/>
          </a:prstGeom>
        </p:spPr>
      </p:pic>
      <p:pic>
        <p:nvPicPr>
          <p:cNvPr id="7" name="図 6">
            <a:extLst>
              <a:ext uri="{FF2B5EF4-FFF2-40B4-BE49-F238E27FC236}">
                <a16:creationId xmlns:a16="http://schemas.microsoft.com/office/drawing/2014/main" id="{75BD44BE-774D-E28F-B259-3AE95777F9D7}"/>
              </a:ext>
            </a:extLst>
          </p:cNvPr>
          <p:cNvPicPr>
            <a:picLocks noChangeAspect="1"/>
          </p:cNvPicPr>
          <p:nvPr/>
        </p:nvPicPr>
        <p:blipFill>
          <a:blip r:embed="rId4"/>
          <a:stretch>
            <a:fillRect/>
          </a:stretch>
        </p:blipFill>
        <p:spPr>
          <a:xfrm>
            <a:off x="3819661" y="3219287"/>
            <a:ext cx="4058223" cy="3502189"/>
          </a:xfrm>
          <a:prstGeom prst="rect">
            <a:avLst/>
          </a:prstGeom>
        </p:spPr>
      </p:pic>
      <p:pic>
        <p:nvPicPr>
          <p:cNvPr id="8" name="図 7">
            <a:extLst>
              <a:ext uri="{FF2B5EF4-FFF2-40B4-BE49-F238E27FC236}">
                <a16:creationId xmlns:a16="http://schemas.microsoft.com/office/drawing/2014/main" id="{1FBC897E-6ABD-468B-0B11-4FDD20150BF4}"/>
              </a:ext>
            </a:extLst>
          </p:cNvPr>
          <p:cNvPicPr>
            <a:picLocks noChangeAspect="1"/>
          </p:cNvPicPr>
          <p:nvPr/>
        </p:nvPicPr>
        <p:blipFill>
          <a:blip r:embed="rId5"/>
          <a:stretch>
            <a:fillRect/>
          </a:stretch>
        </p:blipFill>
        <p:spPr>
          <a:xfrm>
            <a:off x="685800" y="3219287"/>
            <a:ext cx="4129207" cy="3563447"/>
          </a:xfrm>
          <a:prstGeom prst="rect">
            <a:avLst/>
          </a:prstGeom>
        </p:spPr>
      </p:pic>
    </p:spTree>
    <p:extLst>
      <p:ext uri="{BB962C8B-B14F-4D97-AF65-F5344CB8AC3E}">
        <p14:creationId xmlns:p14="http://schemas.microsoft.com/office/powerpoint/2010/main" val="40633099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1A9C6C5-BDD9-0D3A-6E7B-955ACF447DC8}"/>
              </a:ext>
            </a:extLst>
          </p:cNvPr>
          <p:cNvSpPr>
            <a:spLocks noGrp="1"/>
          </p:cNvSpPr>
          <p:nvPr>
            <p:ph type="title"/>
          </p:nvPr>
        </p:nvSpPr>
        <p:spPr>
          <a:xfrm>
            <a:off x="628650" y="365127"/>
            <a:ext cx="7886700" cy="879212"/>
          </a:xfrm>
        </p:spPr>
        <p:txBody>
          <a:bodyPr/>
          <a:lstStyle/>
          <a:p>
            <a:r>
              <a:rPr kumimoji="1" lang="ja-JP" altLang="en-US"/>
              <a:t>ベイズの式</a:t>
            </a:r>
            <a:r>
              <a:rPr kumimoji="1" lang="en-US" altLang="ja-JP" dirty="0"/>
              <a:t> </a:t>
            </a:r>
            <a:r>
              <a:rPr kumimoji="1" lang="en-US" altLang="ja-JP" sz="3600" dirty="0"/>
              <a:t>(</a:t>
            </a:r>
            <a:r>
              <a:rPr kumimoji="1" lang="ja-JP" altLang="en-US" sz="3600"/>
              <a:t>一般論</a:t>
            </a:r>
            <a:r>
              <a:rPr kumimoji="1" lang="en-US" altLang="ja-JP" sz="3600" dirty="0"/>
              <a:t>)</a:t>
            </a:r>
            <a:endParaRPr kumimoji="1" lang="ja-JP" altLang="en-US" sz="3600"/>
          </a:p>
        </p:txBody>
      </p:sp>
      <p:sp>
        <p:nvSpPr>
          <p:cNvPr id="3" name="コンテンツ プレースホルダー 2">
            <a:extLst>
              <a:ext uri="{FF2B5EF4-FFF2-40B4-BE49-F238E27FC236}">
                <a16:creationId xmlns:a16="http://schemas.microsoft.com/office/drawing/2014/main" id="{2B8EF878-1001-5A16-2954-4966A7C1A637}"/>
              </a:ext>
            </a:extLst>
          </p:cNvPr>
          <p:cNvSpPr>
            <a:spLocks noGrp="1"/>
          </p:cNvSpPr>
          <p:nvPr>
            <p:ph idx="1"/>
          </p:nvPr>
        </p:nvSpPr>
        <p:spPr>
          <a:xfrm>
            <a:off x="753853" y="1941921"/>
            <a:ext cx="7543600" cy="4235041"/>
          </a:xfrm>
        </p:spPr>
        <p:txBody>
          <a:bodyPr>
            <a:normAutofit fontScale="70000" lnSpcReduction="20000"/>
          </a:bodyPr>
          <a:lstStyle/>
          <a:p>
            <a:pPr marL="0" indent="0">
              <a:lnSpc>
                <a:spcPct val="110000"/>
              </a:lnSpc>
              <a:buNone/>
            </a:pPr>
            <a:r>
              <a:rPr kumimoji="1" lang="ja-JP" altLang="en-US"/>
              <a:t>この数式の証明は容易。下記の</a:t>
            </a:r>
            <a:r>
              <a:rPr kumimoji="1" lang="ja-JP" altLang="en-US" u="sng"/>
              <a:t>応用のための理解</a:t>
            </a:r>
            <a:r>
              <a:rPr kumimoji="1" lang="ja-JP" altLang="en-US"/>
              <a:t>が重要。</a:t>
            </a:r>
            <a:endParaRPr kumimoji="1" lang="en-US" altLang="ja-JP" dirty="0"/>
          </a:p>
          <a:p>
            <a:pPr>
              <a:lnSpc>
                <a:spcPct val="110000"/>
              </a:lnSpc>
            </a:pPr>
            <a:r>
              <a:rPr kumimoji="1" lang="en-US" altLang="ja-JP" dirty="0"/>
              <a:t>Prob (h</a:t>
            </a:r>
            <a:r>
              <a:rPr kumimoji="1" lang="en-US" altLang="ja-JP" baseline="-25000" dirty="0"/>
              <a:t>i</a:t>
            </a:r>
            <a:r>
              <a:rPr kumimoji="1" lang="en-US" altLang="ja-JP" dirty="0"/>
              <a:t>)</a:t>
            </a:r>
            <a:r>
              <a:rPr lang="ja-JP" altLang="en-US"/>
              <a:t> の項は「</a:t>
            </a:r>
            <a:r>
              <a:rPr lang="ja-JP" altLang="en-US" b="1"/>
              <a:t>事前確率</a:t>
            </a:r>
            <a:r>
              <a:rPr lang="ja-JP" altLang="en-US"/>
              <a:t>」と呼ばれ、</a:t>
            </a:r>
            <a:br>
              <a:rPr lang="en-US" altLang="ja-JP" dirty="0"/>
            </a:br>
            <a:r>
              <a:rPr lang="ja-JP" altLang="en-US"/>
              <a:t>異なる仮説間の比が本質的である。</a:t>
            </a:r>
            <a:br>
              <a:rPr lang="en-US" altLang="ja-JP" dirty="0"/>
            </a:br>
            <a:r>
              <a:rPr lang="en-US" altLang="ja-JP" sz="2400" dirty="0"/>
              <a:t>(</a:t>
            </a:r>
            <a:r>
              <a:rPr lang="ja-JP" altLang="en-US" sz="2400"/>
              <a:t>自然で尤もな確率を、主観的でも、当てはめる必要がある。</a:t>
            </a:r>
            <a:r>
              <a:rPr lang="en-US" altLang="ja-JP" sz="2400" dirty="0"/>
              <a:t>)</a:t>
            </a:r>
            <a:endParaRPr lang="en-US" altLang="ja-JP" dirty="0"/>
          </a:p>
          <a:p>
            <a:pPr>
              <a:lnSpc>
                <a:spcPct val="110000"/>
              </a:lnSpc>
            </a:pPr>
            <a:r>
              <a:rPr kumimoji="1" lang="en-US" altLang="ja-JP" dirty="0"/>
              <a:t>Prob (</a:t>
            </a:r>
            <a:r>
              <a:rPr kumimoji="1" lang="en-US" altLang="ja-JP" dirty="0" err="1"/>
              <a:t>e|h</a:t>
            </a:r>
            <a:r>
              <a:rPr kumimoji="1" lang="en-US" altLang="ja-JP" baseline="-25000" dirty="0" err="1"/>
              <a:t>i</a:t>
            </a:r>
            <a:r>
              <a:rPr kumimoji="1" lang="en-US" altLang="ja-JP" dirty="0"/>
              <a:t>) </a:t>
            </a:r>
            <a:r>
              <a:rPr kumimoji="1" lang="ja-JP" altLang="en-US"/>
              <a:t>は「</a:t>
            </a:r>
            <a:r>
              <a:rPr kumimoji="1" lang="ja-JP" altLang="en-US" b="1"/>
              <a:t>尤度</a:t>
            </a:r>
            <a:r>
              <a:rPr kumimoji="1" lang="ja-JP" altLang="en-US"/>
              <a:t>」と呼ばれ、</a:t>
            </a:r>
            <a:br>
              <a:rPr lang="en-US" altLang="ja-JP" dirty="0"/>
            </a:br>
            <a:r>
              <a:rPr lang="ja-JP" altLang="en-US"/>
              <a:t>通常は一意に数理的に決定可能な</a:t>
            </a:r>
            <a:r>
              <a:rPr kumimoji="1" lang="ja-JP" altLang="en-US"/>
              <a:t>方法で計算する。</a:t>
            </a:r>
            <a:endParaRPr kumimoji="1" lang="en-US" altLang="ja-JP" dirty="0"/>
          </a:p>
          <a:p>
            <a:pPr>
              <a:lnSpc>
                <a:spcPct val="110000"/>
              </a:lnSpc>
            </a:pPr>
            <a:r>
              <a:rPr lang="ja-JP" altLang="en-US"/>
              <a:t>証拠</a:t>
            </a:r>
            <a:r>
              <a:rPr lang="en-US" altLang="ja-JP" dirty="0"/>
              <a:t> e </a:t>
            </a:r>
            <a:r>
              <a:rPr lang="ja-JP" altLang="en-US"/>
              <a:t>に対して、上記</a:t>
            </a:r>
            <a:r>
              <a:rPr lang="en-US" altLang="ja-JP" dirty="0"/>
              <a:t>2</a:t>
            </a:r>
            <a:r>
              <a:rPr lang="ja-JP" altLang="en-US"/>
              <a:t>個が定まればベイズの式で</a:t>
            </a:r>
            <a:br>
              <a:rPr lang="en-US" altLang="ja-JP" dirty="0"/>
            </a:br>
            <a:r>
              <a:rPr kumimoji="1" lang="ja-JP" altLang="en-US"/>
              <a:t>異なる仮説</a:t>
            </a:r>
            <a:r>
              <a:rPr kumimoji="1" lang="en-US" altLang="ja-JP" dirty="0"/>
              <a:t>h</a:t>
            </a:r>
            <a:r>
              <a:rPr kumimoji="1" lang="en-US" altLang="ja-JP" baseline="-25000" dirty="0"/>
              <a:t>i </a:t>
            </a:r>
            <a:r>
              <a:rPr kumimoji="1" lang="en-US" altLang="ja-JP" dirty="0"/>
              <a:t>(</a:t>
            </a:r>
            <a:r>
              <a:rPr kumimoji="1" lang="en-US" altLang="ja-JP" dirty="0" err="1"/>
              <a:t>i</a:t>
            </a:r>
            <a:r>
              <a:rPr kumimoji="1" lang="en-US" altLang="ja-JP" dirty="0"/>
              <a:t>=1,2,3…)</a:t>
            </a:r>
            <a:r>
              <a:rPr lang="ja-JP" altLang="en-US"/>
              <a:t>がそれぞれどれだけ可能であるかが</a:t>
            </a:r>
            <a:br>
              <a:rPr lang="en-US" altLang="ja-JP" dirty="0"/>
            </a:br>
            <a:r>
              <a:rPr kumimoji="1" lang="ja-JP" altLang="en-US"/>
              <a:t>左辺の「</a:t>
            </a:r>
            <a:r>
              <a:rPr kumimoji="1" lang="ja-JP" altLang="en-US" b="1"/>
              <a:t>事後確率</a:t>
            </a:r>
            <a:r>
              <a:rPr kumimoji="1" lang="ja-JP" altLang="en-US"/>
              <a:t>」</a:t>
            </a:r>
            <a:r>
              <a:rPr kumimoji="1" lang="en-US" altLang="ja-JP" sz="2800" dirty="0"/>
              <a:t> Prob (</a:t>
            </a:r>
            <a:r>
              <a:rPr kumimoji="1" lang="en-US" altLang="ja-JP" sz="2800" dirty="0" err="1"/>
              <a:t>h</a:t>
            </a:r>
            <a:r>
              <a:rPr kumimoji="1" lang="en-US" altLang="ja-JP" sz="2800" baseline="-25000" dirty="0" err="1"/>
              <a:t>i</a:t>
            </a:r>
            <a:r>
              <a:rPr kumimoji="1" lang="en-US" altLang="ja-JP" sz="2800" dirty="0" err="1"/>
              <a:t>|e</a:t>
            </a:r>
            <a:r>
              <a:rPr kumimoji="1" lang="en-US" altLang="ja-JP" sz="2800" dirty="0"/>
              <a:t>)</a:t>
            </a:r>
            <a:r>
              <a:rPr kumimoji="1" lang="ja-JP" altLang="en-US" sz="2800"/>
              <a:t> である。</a:t>
            </a:r>
            <a:endParaRPr kumimoji="1" lang="en-US" altLang="ja-JP" sz="2800" dirty="0"/>
          </a:p>
          <a:p>
            <a:pPr>
              <a:lnSpc>
                <a:spcPct val="110000"/>
              </a:lnSpc>
            </a:pPr>
            <a:r>
              <a:rPr kumimoji="1" lang="ja-JP" altLang="en-US"/>
              <a:t>仮説</a:t>
            </a:r>
            <a:r>
              <a:rPr kumimoji="1" lang="en-US" altLang="ja-JP" dirty="0"/>
              <a:t>h</a:t>
            </a:r>
            <a:r>
              <a:rPr kumimoji="1" lang="en-US" altLang="ja-JP" baseline="-25000" dirty="0"/>
              <a:t>i</a:t>
            </a:r>
            <a:r>
              <a:rPr kumimoji="1" lang="ja-JP" altLang="en-US"/>
              <a:t>で異なるものが同時に起きない場合</a:t>
            </a:r>
            <a:r>
              <a:rPr lang="ja-JP" altLang="en-US"/>
              <a:t>は</a:t>
            </a:r>
            <a:r>
              <a:rPr kumimoji="1" lang="ja-JP" altLang="en-US"/>
              <a:t>、</a:t>
            </a:r>
            <a:br>
              <a:rPr kumimoji="1" lang="en-US" altLang="ja-JP" dirty="0"/>
            </a:br>
            <a:r>
              <a:rPr kumimoji="1" lang="ja-JP" altLang="en-US"/>
              <a:t>事前確率も事後確率も総和は</a:t>
            </a:r>
            <a:r>
              <a:rPr kumimoji="1" lang="en-US" altLang="ja-JP" dirty="0"/>
              <a:t>100%</a:t>
            </a:r>
            <a:r>
              <a:rPr kumimoji="1" lang="ja-JP" altLang="en-US"/>
              <a:t>であり、</a:t>
            </a:r>
            <a:br>
              <a:rPr kumimoji="1" lang="en-US" altLang="ja-JP" dirty="0"/>
            </a:br>
            <a:r>
              <a:rPr kumimoji="1" lang="ja-JP" altLang="en-US"/>
              <a:t>この性質を計算でよく利用する。</a:t>
            </a:r>
            <a:br>
              <a:rPr lang="en-US" altLang="ja-JP" dirty="0"/>
            </a:br>
            <a:r>
              <a:rPr lang="en-US" altLang="ja-JP" sz="2600" dirty="0"/>
              <a:t> i.e. </a:t>
            </a:r>
            <a:r>
              <a:rPr lang="ja-JP" altLang="en-US" sz="2600"/>
              <a:t>算出された比</a:t>
            </a:r>
            <a:r>
              <a:rPr lang="en-US" altLang="ja-JP" sz="2100" dirty="0"/>
              <a:t>(</a:t>
            </a:r>
            <a:r>
              <a:rPr lang="ja-JP" altLang="en-US" sz="2100"/>
              <a:t>もしくは連比</a:t>
            </a:r>
            <a:r>
              <a:rPr lang="en-US" altLang="ja-JP" sz="2100" dirty="0"/>
              <a:t>)</a:t>
            </a:r>
            <a:r>
              <a:rPr lang="ja-JP" altLang="en-US" sz="2600"/>
              <a:t>で、</a:t>
            </a:r>
            <a:r>
              <a:rPr lang="en-US" altLang="ja-JP" sz="2600" dirty="0"/>
              <a:t>100%</a:t>
            </a:r>
            <a:r>
              <a:rPr lang="ja-JP" altLang="en-US" sz="2600"/>
              <a:t>を</a:t>
            </a:r>
            <a:r>
              <a:rPr lang="ja-JP" altLang="en-US" sz="2600" b="1"/>
              <a:t>分配</a:t>
            </a:r>
            <a:r>
              <a:rPr lang="ja-JP" altLang="en-US" sz="2600"/>
              <a:t>する。</a:t>
            </a:r>
            <a:endParaRPr kumimoji="1" lang="en-US" altLang="ja-JP" sz="2600" dirty="0"/>
          </a:p>
          <a:p>
            <a:pPr>
              <a:lnSpc>
                <a:spcPct val="110000"/>
              </a:lnSpc>
            </a:pPr>
            <a:endParaRPr kumimoji="1" lang="en-US" altLang="ja-JP" dirty="0"/>
          </a:p>
          <a:p>
            <a:pPr>
              <a:lnSpc>
                <a:spcPct val="110000"/>
              </a:lnSpc>
            </a:pPr>
            <a:endParaRPr kumimoji="1" lang="en-US" altLang="ja-JP" dirty="0"/>
          </a:p>
          <a:p>
            <a:pPr>
              <a:lnSpc>
                <a:spcPct val="110000"/>
              </a:lnSpc>
            </a:pPr>
            <a:endParaRPr kumimoji="1" lang="en-US" altLang="ja-JP" dirty="0"/>
          </a:p>
          <a:p>
            <a:pPr marL="0" indent="0">
              <a:lnSpc>
                <a:spcPct val="110000"/>
              </a:lnSpc>
              <a:buNone/>
            </a:pPr>
            <a:endParaRPr kumimoji="1" lang="en-US" altLang="ja-JP" dirty="0"/>
          </a:p>
        </p:txBody>
      </p:sp>
      <p:sp>
        <p:nvSpPr>
          <p:cNvPr id="5" name="テキスト ボックス 4">
            <a:extLst>
              <a:ext uri="{FF2B5EF4-FFF2-40B4-BE49-F238E27FC236}">
                <a16:creationId xmlns:a16="http://schemas.microsoft.com/office/drawing/2014/main" id="{0421FEFE-31DD-DFF2-AC72-284DD4D172E2}"/>
              </a:ext>
            </a:extLst>
          </p:cNvPr>
          <p:cNvSpPr txBox="1"/>
          <p:nvPr/>
        </p:nvSpPr>
        <p:spPr>
          <a:xfrm>
            <a:off x="980387" y="1178351"/>
            <a:ext cx="5717357" cy="523220"/>
          </a:xfrm>
          <a:prstGeom prst="rect">
            <a:avLst/>
          </a:prstGeom>
          <a:solidFill>
            <a:srgbClr val="FFD579"/>
          </a:solidFill>
        </p:spPr>
        <p:txBody>
          <a:bodyPr wrap="square">
            <a:spAutoFit/>
          </a:bodyPr>
          <a:lstStyle/>
          <a:p>
            <a:r>
              <a:rPr kumimoji="1" lang="en-US" altLang="ja-JP" sz="2800" dirty="0"/>
              <a:t>Prob (</a:t>
            </a:r>
            <a:r>
              <a:rPr kumimoji="1" lang="en-US" altLang="ja-JP" sz="2800" dirty="0" err="1"/>
              <a:t>h</a:t>
            </a:r>
            <a:r>
              <a:rPr kumimoji="1" lang="en-US" altLang="ja-JP" sz="2800" baseline="-25000" dirty="0" err="1"/>
              <a:t>i</a:t>
            </a:r>
            <a:r>
              <a:rPr kumimoji="1" lang="en-US" altLang="ja-JP" sz="2800" dirty="0" err="1"/>
              <a:t>|e</a:t>
            </a:r>
            <a:r>
              <a:rPr kumimoji="1" lang="en-US" altLang="ja-JP" sz="2800" dirty="0"/>
              <a:t>) </a:t>
            </a:r>
            <a:r>
              <a:rPr kumimoji="1" lang="ja-JP" altLang="en-US" sz="2800"/>
              <a:t>∝</a:t>
            </a:r>
            <a:r>
              <a:rPr kumimoji="1" lang="en-US" altLang="ja-JP" sz="2800" dirty="0"/>
              <a:t> Prob (h</a:t>
            </a:r>
            <a:r>
              <a:rPr kumimoji="1" lang="en-US" altLang="ja-JP" sz="2800" baseline="-25000" dirty="0"/>
              <a:t>i</a:t>
            </a:r>
            <a:r>
              <a:rPr kumimoji="1" lang="en-US" altLang="ja-JP" sz="2800" dirty="0"/>
              <a:t>) × Prob (</a:t>
            </a:r>
            <a:r>
              <a:rPr kumimoji="1" lang="en-US" altLang="ja-JP" sz="2800" dirty="0" err="1"/>
              <a:t>e|h</a:t>
            </a:r>
            <a:r>
              <a:rPr kumimoji="1" lang="en-US" altLang="ja-JP" sz="2800" baseline="-25000" dirty="0" err="1"/>
              <a:t>i</a:t>
            </a:r>
            <a:r>
              <a:rPr kumimoji="1" lang="en-US" altLang="ja-JP" sz="2800" dirty="0"/>
              <a:t>)</a:t>
            </a:r>
            <a:endParaRPr lang="ja-JP" altLang="en-US" sz="2800"/>
          </a:p>
        </p:txBody>
      </p:sp>
      <p:sp>
        <p:nvSpPr>
          <p:cNvPr id="4" name="スライド番号プレースホルダー 3">
            <a:extLst>
              <a:ext uri="{FF2B5EF4-FFF2-40B4-BE49-F238E27FC236}">
                <a16:creationId xmlns:a16="http://schemas.microsoft.com/office/drawing/2014/main" id="{8E33497C-0655-CF3A-DC71-B243E908A8C5}"/>
              </a:ext>
            </a:extLst>
          </p:cNvPr>
          <p:cNvSpPr>
            <a:spLocks noGrp="1"/>
          </p:cNvSpPr>
          <p:nvPr>
            <p:ph type="sldNum" sz="quarter" idx="12"/>
          </p:nvPr>
        </p:nvSpPr>
        <p:spPr/>
        <p:txBody>
          <a:bodyPr/>
          <a:lstStyle/>
          <a:p>
            <a:fld id="{3A66E2A6-4F0A-F644-9A09-F60FD2204175}" type="slidenum">
              <a:rPr kumimoji="1" lang="ja-JP" altLang="en-US" smtClean="0"/>
              <a:t>2</a:t>
            </a:fld>
            <a:endParaRPr kumimoji="1" lang="ja-JP" altLang="en-US"/>
          </a:p>
        </p:txBody>
      </p:sp>
    </p:spTree>
    <p:extLst>
      <p:ext uri="{BB962C8B-B14F-4D97-AF65-F5344CB8AC3E}">
        <p14:creationId xmlns:p14="http://schemas.microsoft.com/office/powerpoint/2010/main" val="25125905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0AFA37B9-5EFD-178C-6657-5919EAD90306}"/>
              </a:ext>
            </a:extLst>
          </p:cNvPr>
          <p:cNvSpPr/>
          <p:nvPr/>
        </p:nvSpPr>
        <p:spPr>
          <a:xfrm>
            <a:off x="283464" y="4791456"/>
            <a:ext cx="8426903" cy="1816448"/>
          </a:xfrm>
          <a:prstGeom prst="rect">
            <a:avLst/>
          </a:prstGeom>
          <a:solidFill>
            <a:srgbClr val="FFE3FF"/>
          </a:solidFill>
          <a:ln>
            <a:noFill/>
          </a:ln>
          <a:effectLst>
            <a:softEdge rad="164112"/>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198F4795-B3DB-6FD1-221F-FDE70A28775C}"/>
              </a:ext>
            </a:extLst>
          </p:cNvPr>
          <p:cNvSpPr>
            <a:spLocks noGrp="1"/>
          </p:cNvSpPr>
          <p:nvPr>
            <p:ph type="title"/>
          </p:nvPr>
        </p:nvSpPr>
        <p:spPr>
          <a:xfrm>
            <a:off x="628650" y="365126"/>
            <a:ext cx="7886700" cy="907493"/>
          </a:xfrm>
          <a:solidFill>
            <a:srgbClr val="FFCEFF"/>
          </a:solidFill>
          <a:effectLst>
            <a:softEdge rad="100261"/>
          </a:effectLst>
        </p:spPr>
        <p:txBody>
          <a:bodyPr lIns="251999" tIns="251999" rIns="251999" bIns="251999">
            <a:normAutofit fontScale="90000"/>
          </a:bodyPr>
          <a:lstStyle/>
          <a:p>
            <a:r>
              <a:rPr lang="ja-JP" altLang="en-US" b="1"/>
              <a:t>考察の方法</a:t>
            </a:r>
            <a:r>
              <a:rPr kumimoji="1" lang="en-US" altLang="ja-JP" b="1" dirty="0"/>
              <a:t> </a:t>
            </a:r>
            <a:r>
              <a:rPr kumimoji="1" lang="en-US" altLang="ja-JP" sz="3600" b="1" dirty="0"/>
              <a:t>(</a:t>
            </a:r>
            <a:r>
              <a:rPr lang="ja-JP" altLang="en-US" sz="3600" b="1"/>
              <a:t>概念的な流れ</a:t>
            </a:r>
            <a:r>
              <a:rPr kumimoji="1" lang="en-US" altLang="ja-JP" sz="3600" b="1" dirty="0"/>
              <a:t>)</a:t>
            </a:r>
            <a:r>
              <a:rPr kumimoji="1" lang="ja-JP" altLang="en-US" b="1"/>
              <a:t> </a:t>
            </a:r>
            <a:r>
              <a:rPr kumimoji="1" lang="en-US" altLang="ja-JP" b="1" dirty="0"/>
              <a:t>:</a:t>
            </a:r>
            <a:endParaRPr kumimoji="1" lang="ja-JP" altLang="en-US" b="1"/>
          </a:p>
        </p:txBody>
      </p:sp>
      <p:sp>
        <p:nvSpPr>
          <p:cNvPr id="3" name="コンテンツ プレースホルダー 2">
            <a:extLst>
              <a:ext uri="{FF2B5EF4-FFF2-40B4-BE49-F238E27FC236}">
                <a16:creationId xmlns:a16="http://schemas.microsoft.com/office/drawing/2014/main" id="{C54DDCEE-FAB0-9D6D-5DF9-13AB75459A46}"/>
              </a:ext>
            </a:extLst>
          </p:cNvPr>
          <p:cNvSpPr>
            <a:spLocks noGrp="1"/>
          </p:cNvSpPr>
          <p:nvPr>
            <p:ph idx="1"/>
          </p:nvPr>
        </p:nvSpPr>
        <p:spPr>
          <a:xfrm>
            <a:off x="433633" y="1281760"/>
            <a:ext cx="8257880" cy="5326144"/>
          </a:xfrm>
        </p:spPr>
        <p:txBody>
          <a:bodyPr>
            <a:normAutofit/>
          </a:bodyPr>
          <a:lstStyle/>
          <a:p>
            <a:pPr marL="514350" indent="-514350">
              <a:lnSpc>
                <a:spcPct val="110000"/>
              </a:lnSpc>
              <a:buFont typeface="+mj-lt"/>
              <a:buAutoNum type="arabicPeriod"/>
            </a:pPr>
            <a:r>
              <a:rPr lang="ja-JP" altLang="en-US"/>
              <a:t>分母逆算器により、割合を四捨五入した値</a:t>
            </a:r>
            <a:r>
              <a:rPr lang="en-US" altLang="ja-JP" dirty="0"/>
              <a:t>M</a:t>
            </a:r>
            <a:r>
              <a:rPr lang="ja-JP" altLang="en-US"/>
              <a:t>個から、分母候補</a:t>
            </a:r>
            <a:r>
              <a:rPr lang="en-US" altLang="ja-JP" dirty="0"/>
              <a:t> S </a:t>
            </a:r>
            <a:r>
              <a:rPr lang="ja-JP" altLang="en-US"/>
              <a:t>を算出する仕組みを用意する。</a:t>
            </a:r>
            <a:endParaRPr lang="en-US" altLang="ja-JP" dirty="0"/>
          </a:p>
          <a:p>
            <a:pPr marL="514350" indent="-514350">
              <a:lnSpc>
                <a:spcPct val="110000"/>
              </a:lnSpc>
              <a:buFont typeface="+mj-lt"/>
              <a:buAutoNum type="arabicPeriod"/>
            </a:pPr>
            <a:r>
              <a:rPr kumimoji="1" lang="ja-JP" altLang="en-US"/>
              <a:t>事前確率</a:t>
            </a:r>
            <a:r>
              <a:rPr kumimoji="1" lang="en-US" altLang="ja-JP" dirty="0"/>
              <a:t>P</a:t>
            </a:r>
            <a:r>
              <a:rPr kumimoji="1" lang="en-US" altLang="ja-JP" baseline="-25000" dirty="0"/>
              <a:t>in</a:t>
            </a:r>
            <a:r>
              <a:rPr kumimoji="1" lang="ja-JP" altLang="en-US"/>
              <a:t>を可能な分母の全体の上に決める。</a:t>
            </a:r>
            <a:br>
              <a:rPr kumimoji="1" lang="en-US" altLang="ja-JP" dirty="0"/>
            </a:br>
            <a:r>
              <a:rPr kumimoji="1" lang="ja-JP" altLang="en-US"/>
              <a:t>分母候補 各値の事後確率</a:t>
            </a:r>
            <a:r>
              <a:rPr kumimoji="1" lang="en-US" altLang="ja-JP" dirty="0"/>
              <a:t>P</a:t>
            </a:r>
            <a:r>
              <a:rPr lang="en-US" altLang="ja-JP" baseline="-25000" dirty="0"/>
              <a:t>out</a:t>
            </a:r>
            <a:r>
              <a:rPr lang="ja-JP" altLang="en-US"/>
              <a:t>が</a:t>
            </a:r>
            <a:r>
              <a:rPr lang="ja-JP" altLang="en-US" u="sng"/>
              <a:t>算出可能</a:t>
            </a:r>
            <a:r>
              <a:rPr lang="ja-JP" altLang="en-US"/>
              <a:t>になる。</a:t>
            </a:r>
            <a:endParaRPr kumimoji="1" lang="en-US" altLang="ja-JP" dirty="0"/>
          </a:p>
          <a:p>
            <a:pPr marL="514350" indent="-514350">
              <a:lnSpc>
                <a:spcPct val="110000"/>
              </a:lnSpc>
              <a:buFont typeface="+mj-lt"/>
              <a:buAutoNum type="arabicPeriod"/>
            </a:pPr>
            <a:r>
              <a:rPr lang="ja-JP" altLang="en-US"/>
              <a:t>分母</a:t>
            </a:r>
            <a:r>
              <a:rPr lang="en-US" altLang="ja-JP" dirty="0"/>
              <a:t>D</a:t>
            </a:r>
            <a:r>
              <a:rPr lang="ja-JP" altLang="en-US"/>
              <a:t>を確率変数として</a:t>
            </a:r>
            <a:r>
              <a:rPr lang="en-US" altLang="ja-JP" dirty="0"/>
              <a:t>P</a:t>
            </a:r>
            <a:r>
              <a:rPr lang="en-US" altLang="ja-JP" baseline="-25000" dirty="0"/>
              <a:t>in</a:t>
            </a:r>
            <a:r>
              <a:rPr lang="en-US" altLang="ja-JP" dirty="0"/>
              <a:t>(D)</a:t>
            </a:r>
            <a:r>
              <a:rPr lang="ja-JP" altLang="en-US"/>
              <a:t>の確率で生成し、</a:t>
            </a:r>
            <a:br>
              <a:rPr lang="en-US" altLang="ja-JP" dirty="0"/>
            </a:br>
            <a:r>
              <a:rPr lang="ja-JP" altLang="en-US"/>
              <a:t>分子</a:t>
            </a:r>
            <a:r>
              <a:rPr lang="en-US" altLang="ja-JP" dirty="0"/>
              <a:t>1</a:t>
            </a:r>
            <a:r>
              <a:rPr lang="ja-JP" altLang="en-US"/>
              <a:t> ≦ </a:t>
            </a:r>
            <a:r>
              <a:rPr lang="en-US" altLang="ja-JP" dirty="0"/>
              <a:t>N</a:t>
            </a:r>
            <a:r>
              <a:rPr lang="en-US" altLang="ja-JP" baseline="-25000" dirty="0"/>
              <a:t>i</a:t>
            </a:r>
            <a:r>
              <a:rPr lang="ja-JP" altLang="en-US"/>
              <a:t>≦ </a:t>
            </a:r>
            <a:r>
              <a:rPr lang="en-US" altLang="ja-JP" dirty="0"/>
              <a:t>D-1</a:t>
            </a:r>
            <a:r>
              <a:rPr lang="ja-JP" altLang="en-US"/>
              <a:t>を</a:t>
            </a:r>
            <a:r>
              <a:rPr lang="en-US" altLang="ja-JP" dirty="0"/>
              <a:t>M</a:t>
            </a:r>
            <a:r>
              <a:rPr lang="ja-JP" altLang="en-US"/>
              <a:t>個生成し</a:t>
            </a:r>
            <a:r>
              <a:rPr lang="en-US" altLang="ja-JP" sz="2400" dirty="0"/>
              <a:t>(</a:t>
            </a:r>
            <a:r>
              <a:rPr lang="ja-JP" altLang="en-US" sz="2400"/>
              <a:t>離散一様分布で</a:t>
            </a:r>
            <a:r>
              <a:rPr lang="en-US" altLang="ja-JP" sz="2400" dirty="0" err="1"/>
              <a:t>i.i.d.</a:t>
            </a:r>
            <a:r>
              <a:rPr lang="en-US" altLang="ja-JP" sz="2400" dirty="0"/>
              <a:t>) </a:t>
            </a:r>
            <a:r>
              <a:rPr lang="ja-JP" altLang="en-US" sz="2400"/>
              <a:t>、</a:t>
            </a:r>
            <a:br>
              <a:rPr lang="en-US" altLang="ja-JP" dirty="0"/>
            </a:br>
            <a:r>
              <a:rPr lang="ja-JP" altLang="en-US"/>
              <a:t>各</a:t>
            </a:r>
            <a:r>
              <a:rPr lang="en-US" altLang="ja-JP" dirty="0"/>
              <a:t>N</a:t>
            </a:r>
            <a:r>
              <a:rPr lang="en-US" altLang="ja-JP" baseline="-25000" dirty="0"/>
              <a:t>i</a:t>
            </a:r>
            <a:r>
              <a:rPr lang="en-US" altLang="ja-JP" dirty="0"/>
              <a:t>/D</a:t>
            </a:r>
            <a:r>
              <a:rPr lang="ja-JP" altLang="en-US"/>
              <a:t>の四捨五入値</a:t>
            </a:r>
            <a:r>
              <a:rPr lang="en-US" altLang="ja-JP" sz="2000" dirty="0"/>
              <a:t>(0.01</a:t>
            </a:r>
            <a:r>
              <a:rPr lang="ja-JP" altLang="en-US" sz="2000"/>
              <a:t>の位まで</a:t>
            </a:r>
            <a:r>
              <a:rPr lang="en-US" altLang="ja-JP" sz="2000" dirty="0"/>
              <a:t>)</a:t>
            </a:r>
            <a:r>
              <a:rPr lang="ja-JP" altLang="en-US"/>
              <a:t>全体から</a:t>
            </a:r>
            <a:r>
              <a:rPr lang="en-US" altLang="ja-JP" dirty="0"/>
              <a:t>S</a:t>
            </a:r>
            <a:r>
              <a:rPr lang="ja-JP" altLang="en-US"/>
              <a:t>を得る。</a:t>
            </a:r>
            <a:endParaRPr lang="en-US" altLang="ja-JP" dirty="0"/>
          </a:p>
          <a:p>
            <a:pPr marL="514350" indent="-514350">
              <a:lnSpc>
                <a:spcPct val="110000"/>
              </a:lnSpc>
              <a:buFont typeface="+mj-lt"/>
              <a:buAutoNum type="arabicPeriod"/>
            </a:pPr>
            <a:r>
              <a:rPr lang="ja-JP" altLang="en-US"/>
              <a:t>この</a:t>
            </a:r>
            <a:r>
              <a:rPr lang="en-US" altLang="ja-JP" dirty="0"/>
              <a:t>D</a:t>
            </a:r>
            <a:r>
              <a:rPr lang="ja-JP" altLang="en-US"/>
              <a:t>を含む</a:t>
            </a:r>
            <a:r>
              <a:rPr lang="en-US" altLang="ja-JP" dirty="0"/>
              <a:t> S </a:t>
            </a:r>
            <a:r>
              <a:rPr lang="ja-JP" altLang="en-US"/>
              <a:t>の上での</a:t>
            </a:r>
            <a:r>
              <a:rPr kumimoji="1" lang="en-US" altLang="ja-JP" dirty="0"/>
              <a:t>P</a:t>
            </a:r>
            <a:r>
              <a:rPr lang="en-US" altLang="ja-JP" baseline="-25000" dirty="0"/>
              <a:t>out</a:t>
            </a:r>
            <a:r>
              <a:rPr lang="ja-JP" altLang="en-US" baseline="-25000"/>
              <a:t> </a:t>
            </a:r>
            <a:r>
              <a:rPr lang="ja-JP" altLang="en-US"/>
              <a:t>が定義できるので、</a:t>
            </a:r>
            <a:br>
              <a:rPr lang="en-US" altLang="ja-JP" dirty="0"/>
            </a:br>
            <a:r>
              <a:rPr lang="ja-JP" altLang="en-US"/>
              <a:t>元の</a:t>
            </a:r>
            <a:r>
              <a:rPr lang="en-US" altLang="ja-JP" dirty="0"/>
              <a:t>D</a:t>
            </a:r>
            <a:r>
              <a:rPr lang="ja-JP" altLang="en-US"/>
              <a:t>での値</a:t>
            </a:r>
            <a:r>
              <a:rPr lang="en-US" altLang="ja-JP" dirty="0"/>
              <a:t> </a:t>
            </a:r>
            <a:r>
              <a:rPr kumimoji="1" lang="en-US" altLang="ja-JP" dirty="0"/>
              <a:t>P</a:t>
            </a:r>
            <a:r>
              <a:rPr lang="en-US" altLang="ja-JP" baseline="-25000" dirty="0"/>
              <a:t>out</a:t>
            </a:r>
            <a:r>
              <a:rPr kumimoji="1" lang="en-US" altLang="ja-JP" dirty="0"/>
              <a:t>(D)</a:t>
            </a:r>
            <a:r>
              <a:rPr kumimoji="1" lang="ja-JP" altLang="en-US"/>
              <a:t> を</a:t>
            </a:r>
            <a:r>
              <a:rPr kumimoji="1" lang="ja-JP" altLang="en-US" b="1">
                <a:solidFill>
                  <a:srgbClr val="FF0000"/>
                </a:solidFill>
              </a:rPr>
              <a:t>擬似正解確率</a:t>
            </a:r>
            <a:r>
              <a:rPr kumimoji="1" lang="en-US" altLang="ja-JP" b="1" dirty="0"/>
              <a:t> </a:t>
            </a:r>
            <a:r>
              <a:rPr kumimoji="1" lang="en-US" altLang="ja-JP" dirty="0"/>
              <a:t>y</a:t>
            </a:r>
            <a:r>
              <a:rPr kumimoji="1" lang="ja-JP" altLang="en-US"/>
              <a:t>とする。</a:t>
            </a:r>
            <a:r>
              <a:rPr lang="ja-JP" altLang="en-US"/>
              <a:t>その</a:t>
            </a:r>
            <a:r>
              <a:rPr lang="en-US" altLang="ja-JP" b="1" dirty="0"/>
              <a:t>y</a:t>
            </a:r>
            <a:r>
              <a:rPr lang="ja-JP" altLang="en-US" b="1"/>
              <a:t>の値の分布</a:t>
            </a:r>
            <a:r>
              <a:rPr lang="ja-JP" altLang="en-US"/>
              <a:t>を、異なる</a:t>
            </a:r>
            <a:r>
              <a:rPr lang="en-US" altLang="ja-JP" dirty="0"/>
              <a:t>M=1,2,3…</a:t>
            </a:r>
            <a:r>
              <a:rPr lang="ja-JP" altLang="en-US"/>
              <a:t>で考察。</a:t>
            </a:r>
            <a:endParaRPr kumimoji="1" lang="ja-JP" altLang="en-US"/>
          </a:p>
        </p:txBody>
      </p:sp>
      <p:sp>
        <p:nvSpPr>
          <p:cNvPr id="5" name="スライド番号プレースホルダー 4">
            <a:extLst>
              <a:ext uri="{FF2B5EF4-FFF2-40B4-BE49-F238E27FC236}">
                <a16:creationId xmlns:a16="http://schemas.microsoft.com/office/drawing/2014/main" id="{12D55C68-5ADC-3130-235E-30B50A3DD7E9}"/>
              </a:ext>
            </a:extLst>
          </p:cNvPr>
          <p:cNvSpPr>
            <a:spLocks noGrp="1"/>
          </p:cNvSpPr>
          <p:nvPr>
            <p:ph type="sldNum" sz="quarter" idx="12"/>
          </p:nvPr>
        </p:nvSpPr>
        <p:spPr/>
        <p:txBody>
          <a:bodyPr/>
          <a:lstStyle/>
          <a:p>
            <a:fld id="{3A66E2A6-4F0A-F644-9A09-F60FD2204175}" type="slidenum">
              <a:rPr kumimoji="1" lang="ja-JP" altLang="en-US" smtClean="0"/>
              <a:t>3</a:t>
            </a:fld>
            <a:endParaRPr kumimoji="1" lang="ja-JP" altLang="en-US"/>
          </a:p>
        </p:txBody>
      </p:sp>
    </p:spTree>
    <p:extLst>
      <p:ext uri="{BB962C8B-B14F-4D97-AF65-F5344CB8AC3E}">
        <p14:creationId xmlns:p14="http://schemas.microsoft.com/office/powerpoint/2010/main" val="4490129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823C245-2E5E-B1D7-9D9D-3DADE9EE688D}"/>
              </a:ext>
            </a:extLst>
          </p:cNvPr>
          <p:cNvSpPr>
            <a:spLocks noGrp="1"/>
          </p:cNvSpPr>
          <p:nvPr>
            <p:ph type="title"/>
          </p:nvPr>
        </p:nvSpPr>
        <p:spPr>
          <a:xfrm>
            <a:off x="628650" y="365127"/>
            <a:ext cx="7886700" cy="926346"/>
          </a:xfrm>
        </p:spPr>
        <p:txBody>
          <a:bodyPr>
            <a:normAutofit/>
          </a:bodyPr>
          <a:lstStyle/>
          <a:p>
            <a:r>
              <a:rPr lang="ja-JP" altLang="en-US" b="1"/>
              <a:t>最初に設ける具体的な仮定</a:t>
            </a:r>
            <a:r>
              <a:rPr lang="en-US" altLang="ja-JP" b="1" dirty="0"/>
              <a:t> : </a:t>
            </a:r>
            <a:endParaRPr kumimoji="1" lang="ja-JP" altLang="en-US" b="1"/>
          </a:p>
        </p:txBody>
      </p:sp>
      <p:sp>
        <p:nvSpPr>
          <p:cNvPr id="3" name="コンテンツ プレースホルダー 2">
            <a:extLst>
              <a:ext uri="{FF2B5EF4-FFF2-40B4-BE49-F238E27FC236}">
                <a16:creationId xmlns:a16="http://schemas.microsoft.com/office/drawing/2014/main" id="{9B568BDE-0B33-7820-C972-C9A3E0F48066}"/>
              </a:ext>
            </a:extLst>
          </p:cNvPr>
          <p:cNvSpPr>
            <a:spLocks noGrp="1"/>
          </p:cNvSpPr>
          <p:nvPr>
            <p:ph idx="1"/>
          </p:nvPr>
        </p:nvSpPr>
        <p:spPr>
          <a:xfrm>
            <a:off x="342026" y="1512391"/>
            <a:ext cx="8439005" cy="4885490"/>
          </a:xfrm>
        </p:spPr>
        <p:txBody>
          <a:bodyPr>
            <a:normAutofit lnSpcReduction="10000"/>
          </a:bodyPr>
          <a:lstStyle/>
          <a:p>
            <a:pPr marL="514350" indent="-514350">
              <a:buFont typeface="+mj-lt"/>
              <a:buAutoNum type="arabicPeriod"/>
            </a:pPr>
            <a:r>
              <a:rPr kumimoji="1" lang="ja-JP" altLang="en-US"/>
              <a:t>分子を分母で割って求めた割合の値</a:t>
            </a:r>
            <a:r>
              <a:rPr kumimoji="1" lang="en-US" altLang="ja-JP" dirty="0"/>
              <a:t>R</a:t>
            </a:r>
            <a:r>
              <a:rPr kumimoji="1" lang="en-US" altLang="ja-JP" baseline="-25000" dirty="0"/>
              <a:t>i</a:t>
            </a:r>
            <a:r>
              <a:rPr kumimoji="1" lang="ja-JP" altLang="en-US"/>
              <a:t> を、</a:t>
            </a:r>
            <a:br>
              <a:rPr kumimoji="1" lang="en-US" altLang="ja-JP" dirty="0"/>
            </a:br>
            <a:r>
              <a:rPr kumimoji="1" lang="ja-JP" altLang="en-US"/>
              <a:t>四捨五入した結果</a:t>
            </a:r>
            <a:r>
              <a:rPr kumimoji="1" lang="en-US" altLang="ja-JP" dirty="0"/>
              <a:t>F</a:t>
            </a:r>
            <a:r>
              <a:rPr kumimoji="1" lang="en-US" altLang="ja-JP" baseline="-25000" dirty="0"/>
              <a:t>i</a:t>
            </a:r>
            <a:r>
              <a:rPr kumimoji="1" lang="ja-JP" altLang="en-US"/>
              <a:t>は、小数点以下</a:t>
            </a:r>
            <a:r>
              <a:rPr kumimoji="1" lang="en-US" altLang="ja-JP" dirty="0"/>
              <a:t>2</a:t>
            </a:r>
            <a:r>
              <a:rPr kumimoji="1" lang="ja-JP" altLang="en-US"/>
              <a:t>桁とする。</a:t>
            </a:r>
            <a:endParaRPr kumimoji="1" lang="en-US" altLang="ja-JP" dirty="0"/>
          </a:p>
          <a:p>
            <a:pPr marL="514350" indent="-514350">
              <a:buFont typeface="+mj-lt"/>
              <a:buAutoNum type="arabicPeriod"/>
            </a:pPr>
            <a:r>
              <a:rPr lang="ja-JP" altLang="en-US"/>
              <a:t>分母</a:t>
            </a:r>
            <a:r>
              <a:rPr lang="en-US" altLang="ja-JP" dirty="0"/>
              <a:t>D</a:t>
            </a:r>
            <a:r>
              <a:rPr lang="ja-JP" altLang="en-US"/>
              <a:t>は</a:t>
            </a:r>
            <a:r>
              <a:rPr lang="en-US" altLang="ja-JP" b="1" dirty="0"/>
              <a:t>2</a:t>
            </a:r>
            <a:r>
              <a:rPr lang="ja-JP" altLang="en-US" b="1"/>
              <a:t>から</a:t>
            </a:r>
            <a:r>
              <a:rPr lang="en-US" altLang="ja-JP" b="1" dirty="0"/>
              <a:t>50</a:t>
            </a:r>
            <a:r>
              <a:rPr lang="ja-JP" altLang="en-US" b="1"/>
              <a:t>以下</a:t>
            </a:r>
            <a:r>
              <a:rPr lang="ja-JP" altLang="en-US"/>
              <a:t>の整数とする。</a:t>
            </a:r>
            <a:endParaRPr lang="en-US" altLang="ja-JP" dirty="0"/>
          </a:p>
          <a:p>
            <a:pPr lvl="1"/>
            <a:r>
              <a:rPr lang="en-US" altLang="ja-JP" u="sng" dirty="0"/>
              <a:t>51</a:t>
            </a:r>
            <a:r>
              <a:rPr lang="ja-JP" altLang="en-US" u="sng"/>
              <a:t>以上を考えない</a:t>
            </a:r>
            <a:r>
              <a:rPr lang="ja-JP" altLang="en-US"/>
              <a:t>理由</a:t>
            </a:r>
            <a:r>
              <a:rPr lang="en-US" altLang="ja-JP" dirty="0"/>
              <a:t> </a:t>
            </a:r>
            <a:r>
              <a:rPr lang="en-US" altLang="ja-JP" sz="1800" dirty="0"/>
              <a:t>(※</a:t>
            </a:r>
            <a:r>
              <a:rPr lang="ja-JP" altLang="en-US" sz="1800"/>
              <a:t>下記</a:t>
            </a:r>
            <a:r>
              <a:rPr lang="en-US" altLang="ja-JP" sz="1800" dirty="0"/>
              <a:t>2</a:t>
            </a:r>
            <a:r>
              <a:rPr lang="ja-JP" altLang="en-US" sz="1800"/>
              <a:t>点は厳密な議論ではない</a:t>
            </a:r>
            <a:r>
              <a:rPr lang="en-US" altLang="ja-JP" sz="1800" dirty="0"/>
              <a:t>)</a:t>
            </a:r>
            <a:r>
              <a:rPr lang="en-US" altLang="ja-JP" dirty="0"/>
              <a:t>:</a:t>
            </a:r>
          </a:p>
          <a:p>
            <a:pPr lvl="2">
              <a:buFont typeface="Wingdings" pitchFamily="2" charset="2"/>
              <a:buChar char="Ø"/>
            </a:pPr>
            <a:r>
              <a:rPr lang="ja-JP" altLang="en-US"/>
              <a:t> </a:t>
            </a:r>
            <a:r>
              <a:rPr lang="en-US" altLang="ja-JP" dirty="0"/>
              <a:t>50</a:t>
            </a:r>
            <a:r>
              <a:rPr lang="ja-JP" altLang="en-US"/>
              <a:t>以下の限定で、</a:t>
            </a:r>
            <a:r>
              <a:rPr lang="en-US" altLang="ja-JP" dirty="0"/>
              <a:t>M</a:t>
            </a:r>
            <a:r>
              <a:rPr lang="ja-JP" altLang="en-US"/>
              <a:t>≧</a:t>
            </a:r>
            <a:r>
              <a:rPr lang="en-US" altLang="ja-JP" dirty="0"/>
              <a:t>7</a:t>
            </a:r>
            <a:r>
              <a:rPr lang="ja-JP" altLang="en-US"/>
              <a:t>なら、分母決定確率≧</a:t>
            </a:r>
            <a:r>
              <a:rPr lang="en-US" altLang="ja-JP" dirty="0"/>
              <a:t>97%</a:t>
            </a:r>
            <a:r>
              <a:rPr lang="ja-JP" altLang="en-US"/>
              <a:t> </a:t>
            </a:r>
            <a:r>
              <a:rPr lang="en-US" altLang="ja-JP" sz="1600" dirty="0"/>
              <a:t>(</a:t>
            </a:r>
            <a:r>
              <a:rPr lang="ja-JP" altLang="en-US" sz="1600"/>
              <a:t>後述</a:t>
            </a:r>
            <a:r>
              <a:rPr lang="en-US" altLang="ja-JP" sz="1600" dirty="0"/>
              <a:t>)</a:t>
            </a:r>
            <a:r>
              <a:rPr lang="ja-JP" altLang="en-US"/>
              <a:t>。</a:t>
            </a:r>
            <a:endParaRPr lang="en-US" altLang="ja-JP" dirty="0"/>
          </a:p>
          <a:p>
            <a:pPr lvl="2">
              <a:buFont typeface="Wingdings" pitchFamily="2" charset="2"/>
              <a:buChar char="Ø"/>
            </a:pPr>
            <a:r>
              <a:rPr lang="ja-JP" altLang="en-US"/>
              <a:t> </a:t>
            </a:r>
            <a:r>
              <a:rPr lang="en-US" altLang="ja-JP" dirty="0"/>
              <a:t>51,52..</a:t>
            </a:r>
            <a:r>
              <a:rPr lang="ja-JP" altLang="en-US"/>
              <a:t>を含めると</a:t>
            </a:r>
            <a:r>
              <a:rPr lang="en-US" altLang="ja-JP" dirty="0"/>
              <a:t>49,48..</a:t>
            </a:r>
            <a:r>
              <a:rPr lang="ja-JP" altLang="en-US"/>
              <a:t>と高確率で識別困難ゆえ別議論を要す。</a:t>
            </a:r>
            <a:endParaRPr lang="en-US" altLang="ja-JP" dirty="0"/>
          </a:p>
          <a:p>
            <a:pPr lvl="1"/>
            <a:r>
              <a:rPr lang="ja-JP" altLang="en-US"/>
              <a:t>分母</a:t>
            </a:r>
            <a:r>
              <a:rPr lang="en-US" altLang="ja-JP" dirty="0"/>
              <a:t>1</a:t>
            </a:r>
            <a:r>
              <a:rPr lang="ja-JP" altLang="en-US"/>
              <a:t>の場合を考える必要もないと考えられる。</a:t>
            </a:r>
            <a:endParaRPr lang="en-US" altLang="ja-JP" dirty="0"/>
          </a:p>
          <a:p>
            <a:pPr marL="514350" indent="-514350">
              <a:buFont typeface="+mj-lt"/>
              <a:buAutoNum type="arabicPeriod"/>
            </a:pPr>
            <a:r>
              <a:rPr lang="ja-JP" altLang="en-US"/>
              <a:t>事前分布</a:t>
            </a:r>
            <a:r>
              <a:rPr kumimoji="1" lang="en-US" altLang="ja-JP" dirty="0"/>
              <a:t>P</a:t>
            </a:r>
            <a:r>
              <a:rPr kumimoji="1" lang="en-US" altLang="ja-JP" baseline="-25000" dirty="0"/>
              <a:t>in</a:t>
            </a:r>
            <a:r>
              <a:rPr lang="ja-JP" altLang="en-US"/>
              <a:t>は</a:t>
            </a:r>
            <a:r>
              <a:rPr lang="ja-JP" altLang="en-US" u="sng"/>
              <a:t>分母の値の逆数</a:t>
            </a:r>
            <a:r>
              <a:rPr lang="en-US" altLang="ja-JP" u="sng" dirty="0"/>
              <a:t>(1/D)</a:t>
            </a:r>
            <a:r>
              <a:rPr lang="ja-JP" altLang="en-US"/>
              <a:t>に比例させる。</a:t>
            </a:r>
            <a:endParaRPr lang="en-US" altLang="ja-JP" dirty="0"/>
          </a:p>
          <a:p>
            <a:pPr marL="514350" indent="-514350">
              <a:buFont typeface="+mj-lt"/>
              <a:buAutoNum type="arabicPeriod"/>
            </a:pPr>
            <a:r>
              <a:rPr lang="ja-JP" altLang="en-US"/>
              <a:t>分子の分布は</a:t>
            </a:r>
            <a:r>
              <a:rPr lang="en-US" altLang="ja-JP" b="1" dirty="0"/>
              <a:t>1</a:t>
            </a:r>
            <a:r>
              <a:rPr lang="ja-JP" altLang="en-US" b="1"/>
              <a:t>から</a:t>
            </a:r>
            <a:r>
              <a:rPr lang="en-US" altLang="ja-JP" b="1" dirty="0"/>
              <a:t>D-1</a:t>
            </a:r>
            <a:r>
              <a:rPr lang="ja-JP" altLang="en-US"/>
              <a:t>の整数とする。</a:t>
            </a:r>
            <a:endParaRPr lang="en-US" altLang="ja-JP" dirty="0"/>
          </a:p>
          <a:p>
            <a:pPr lvl="1"/>
            <a:r>
              <a:rPr lang="ja-JP" altLang="en-US"/>
              <a:t>分母</a:t>
            </a:r>
            <a:r>
              <a:rPr lang="en-US" altLang="ja-JP" dirty="0"/>
              <a:t>D</a:t>
            </a:r>
            <a:r>
              <a:rPr lang="ja-JP" altLang="en-US"/>
              <a:t>に対し、分子の値が</a:t>
            </a:r>
            <a:r>
              <a:rPr lang="en-US" altLang="ja-JP" dirty="0"/>
              <a:t>0</a:t>
            </a:r>
            <a:r>
              <a:rPr lang="ja-JP" altLang="en-US"/>
              <a:t>と</a:t>
            </a:r>
            <a:r>
              <a:rPr lang="en-US" altLang="ja-JP" dirty="0"/>
              <a:t>D</a:t>
            </a:r>
            <a:r>
              <a:rPr lang="ja-JP" altLang="en-US"/>
              <a:t>の場合は考察不要。</a:t>
            </a:r>
            <a:endParaRPr lang="en-US" altLang="ja-JP" dirty="0"/>
          </a:p>
          <a:p>
            <a:pPr lvl="1"/>
            <a:r>
              <a:rPr lang="ja-JP" altLang="en-US"/>
              <a:t>尤度は</a:t>
            </a:r>
            <a:r>
              <a:rPr lang="en-US" altLang="ja-JP" dirty="0"/>
              <a:t> 1/(D-1)</a:t>
            </a:r>
            <a:r>
              <a:rPr lang="en-US" altLang="ja-JP" baseline="30000" dirty="0"/>
              <a:t>M</a:t>
            </a:r>
            <a:r>
              <a:rPr lang="en-US" altLang="ja-JP" dirty="0"/>
              <a:t> </a:t>
            </a:r>
            <a:r>
              <a:rPr lang="ja-JP" altLang="en-US"/>
              <a:t>に比例することになる。</a:t>
            </a:r>
            <a:endParaRPr lang="en-US" altLang="ja-JP" dirty="0"/>
          </a:p>
          <a:p>
            <a:pPr lvl="2">
              <a:buFont typeface="Wingdings" pitchFamily="2" charset="2"/>
              <a:buChar char="Ø"/>
            </a:pPr>
            <a:r>
              <a:rPr lang="ja-JP" altLang="en-US"/>
              <a:t>もしも分母の値が</a:t>
            </a:r>
            <a:r>
              <a:rPr lang="en-US" altLang="ja-JP" dirty="0"/>
              <a:t>D</a:t>
            </a:r>
            <a:r>
              <a:rPr lang="ja-JP" altLang="en-US"/>
              <a:t>なら、各</a:t>
            </a:r>
            <a:r>
              <a:rPr kumimoji="1" lang="en-US" altLang="ja-JP" dirty="0"/>
              <a:t>F</a:t>
            </a:r>
            <a:r>
              <a:rPr kumimoji="1" lang="en-US" altLang="ja-JP" baseline="-25000" dirty="0"/>
              <a:t>i</a:t>
            </a:r>
            <a:r>
              <a:rPr lang="ja-JP" altLang="en-US"/>
              <a:t>の値を引き起こす確率は</a:t>
            </a:r>
            <a:r>
              <a:rPr lang="en-US" altLang="ja-JP" dirty="0"/>
              <a:t>1/(D-1)</a:t>
            </a:r>
            <a:r>
              <a:rPr lang="ja-JP" altLang="en-US"/>
              <a:t>。</a:t>
            </a:r>
            <a:endParaRPr kumimoji="1" lang="en-US" altLang="ja-JP" dirty="0"/>
          </a:p>
          <a:p>
            <a:endParaRPr kumimoji="1" lang="ja-JP" altLang="en-US"/>
          </a:p>
        </p:txBody>
      </p:sp>
      <p:sp>
        <p:nvSpPr>
          <p:cNvPr id="4" name="スライド番号プレースホルダー 3">
            <a:extLst>
              <a:ext uri="{FF2B5EF4-FFF2-40B4-BE49-F238E27FC236}">
                <a16:creationId xmlns:a16="http://schemas.microsoft.com/office/drawing/2014/main" id="{49C2F201-16B0-BFCC-A354-ADF26570D3A2}"/>
              </a:ext>
            </a:extLst>
          </p:cNvPr>
          <p:cNvSpPr>
            <a:spLocks noGrp="1"/>
          </p:cNvSpPr>
          <p:nvPr>
            <p:ph type="sldNum" sz="quarter" idx="12"/>
          </p:nvPr>
        </p:nvSpPr>
        <p:spPr/>
        <p:txBody>
          <a:bodyPr/>
          <a:lstStyle/>
          <a:p>
            <a:fld id="{3A66E2A6-4F0A-F644-9A09-F60FD2204175}" type="slidenum">
              <a:rPr kumimoji="1" lang="ja-JP" altLang="en-US" smtClean="0"/>
              <a:t>4</a:t>
            </a:fld>
            <a:endParaRPr kumimoji="1" lang="ja-JP" altLang="en-US"/>
          </a:p>
        </p:txBody>
      </p:sp>
    </p:spTree>
    <p:extLst>
      <p:ext uri="{BB962C8B-B14F-4D97-AF65-F5344CB8AC3E}">
        <p14:creationId xmlns:p14="http://schemas.microsoft.com/office/powerpoint/2010/main" val="25593965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95F17CF-A79E-AA50-67A6-6A8659A695A7}"/>
              </a:ext>
            </a:extLst>
          </p:cNvPr>
          <p:cNvSpPr>
            <a:spLocks noGrp="1"/>
          </p:cNvSpPr>
          <p:nvPr>
            <p:ph type="title"/>
          </p:nvPr>
        </p:nvSpPr>
        <p:spPr>
          <a:xfrm>
            <a:off x="628650" y="365127"/>
            <a:ext cx="7886700" cy="768730"/>
          </a:xfrm>
        </p:spPr>
        <p:txBody>
          <a:bodyPr>
            <a:normAutofit fontScale="90000"/>
          </a:bodyPr>
          <a:lstStyle/>
          <a:p>
            <a:r>
              <a:rPr lang="ja-JP" altLang="en-US" b="1"/>
              <a:t>ここまでの</a:t>
            </a:r>
            <a:r>
              <a:rPr kumimoji="1" lang="ja-JP" altLang="en-US" b="1"/>
              <a:t>考察方法の採用理由</a:t>
            </a:r>
            <a:r>
              <a:rPr kumimoji="1" lang="en-US" altLang="ja-JP" b="1" dirty="0"/>
              <a:t> :</a:t>
            </a:r>
            <a:endParaRPr kumimoji="1" lang="ja-JP" altLang="en-US" b="1"/>
          </a:p>
        </p:txBody>
      </p:sp>
      <p:sp>
        <p:nvSpPr>
          <p:cNvPr id="3" name="コンテンツ プレースホルダー 2">
            <a:extLst>
              <a:ext uri="{FF2B5EF4-FFF2-40B4-BE49-F238E27FC236}">
                <a16:creationId xmlns:a16="http://schemas.microsoft.com/office/drawing/2014/main" id="{16A8F8FE-F0A1-46E6-31DB-743030EA4F70}"/>
              </a:ext>
            </a:extLst>
          </p:cNvPr>
          <p:cNvSpPr>
            <a:spLocks noGrp="1"/>
          </p:cNvSpPr>
          <p:nvPr>
            <p:ph idx="1"/>
          </p:nvPr>
        </p:nvSpPr>
        <p:spPr>
          <a:xfrm>
            <a:off x="292608" y="1234441"/>
            <a:ext cx="8513064" cy="5359015"/>
          </a:xfrm>
        </p:spPr>
        <p:txBody>
          <a:bodyPr>
            <a:normAutofit fontScale="85000" lnSpcReduction="20000"/>
          </a:bodyPr>
          <a:lstStyle/>
          <a:p>
            <a:pPr marL="457200" indent="-457200">
              <a:lnSpc>
                <a:spcPct val="110000"/>
              </a:lnSpc>
              <a:buFont typeface="+mj-lt"/>
              <a:buAutoNum type="arabicPeriod"/>
            </a:pPr>
            <a:r>
              <a:rPr kumimoji="1" lang="ja-JP" altLang="en-US" sz="2000"/>
              <a:t>まず、</a:t>
            </a:r>
            <a:r>
              <a:rPr kumimoji="1" lang="ja-JP" altLang="en-US" sz="2000" b="1">
                <a:solidFill>
                  <a:srgbClr val="C00000"/>
                </a:solidFill>
              </a:rPr>
              <a:t>共通分母の逆算は経験的に容易であった</a:t>
            </a:r>
            <a:r>
              <a:rPr kumimoji="1" lang="en-US" altLang="ja-JP" sz="2000" dirty="0"/>
              <a:t>: </a:t>
            </a:r>
          </a:p>
          <a:p>
            <a:pPr lvl="1">
              <a:lnSpc>
                <a:spcPct val="110000"/>
              </a:lnSpc>
            </a:pPr>
            <a:r>
              <a:rPr kumimoji="1" lang="en-US" altLang="ja-JP" sz="1800" dirty="0"/>
              <a:t> </a:t>
            </a:r>
            <a:r>
              <a:rPr kumimoji="1" lang="ja-JP" altLang="en-US" sz="1800"/>
              <a:t>特に割合近似値が</a:t>
            </a:r>
            <a:r>
              <a:rPr kumimoji="1" lang="en-US" altLang="ja-JP" sz="1800" dirty="0"/>
              <a:t>3〜5</a:t>
            </a:r>
            <a:r>
              <a:rPr kumimoji="1" lang="ja-JP" altLang="en-US" sz="1800"/>
              <a:t>個以上ある場合。</a:t>
            </a:r>
            <a:endParaRPr kumimoji="1" lang="en-US" altLang="ja-JP" sz="1800" dirty="0"/>
          </a:p>
          <a:p>
            <a:pPr lvl="1">
              <a:lnSpc>
                <a:spcPct val="110000"/>
              </a:lnSpc>
            </a:pPr>
            <a:r>
              <a:rPr lang="ja-JP" altLang="en-US" sz="1800"/>
              <a:t> 分母</a:t>
            </a:r>
            <a:r>
              <a:rPr kumimoji="1" lang="ja-JP" altLang="en-US" sz="1800"/>
              <a:t>候補が複数あっても</a:t>
            </a:r>
            <a:r>
              <a:rPr kumimoji="1" lang="ja-JP" altLang="en-US" sz="1800" b="1" u="sng"/>
              <a:t>最小値が元の分母の値</a:t>
            </a:r>
            <a:r>
              <a:rPr kumimoji="1" lang="ja-JP" altLang="en-US" sz="1800"/>
              <a:t>のことが、なぜか多い。</a:t>
            </a:r>
            <a:endParaRPr kumimoji="1" lang="en-US" altLang="ja-JP" sz="1800" dirty="0"/>
          </a:p>
          <a:p>
            <a:pPr marL="457200" indent="-457200">
              <a:lnSpc>
                <a:spcPct val="110000"/>
              </a:lnSpc>
              <a:buFont typeface="+mj-lt"/>
              <a:buAutoNum type="arabicPeriod"/>
            </a:pPr>
            <a:r>
              <a:rPr lang="ja-JP" altLang="en-US" sz="2000"/>
              <a:t>しかし、分母の値として</a:t>
            </a:r>
            <a:r>
              <a:rPr lang="en-US" altLang="ja-JP" sz="2000" dirty="0"/>
              <a:t>D</a:t>
            </a:r>
            <a:r>
              <a:rPr lang="ja-JP" altLang="en-US" sz="2000"/>
              <a:t>が候補なら</a:t>
            </a:r>
            <a:r>
              <a:rPr lang="en-US" altLang="ja-JP" sz="2000" b="1" u="sng" dirty="0"/>
              <a:t>D</a:t>
            </a:r>
            <a:r>
              <a:rPr lang="ja-JP" altLang="en-US" sz="2000" b="1" u="sng"/>
              <a:t>の倍数も全て候補</a:t>
            </a:r>
            <a:r>
              <a:rPr lang="ja-JP" altLang="en-US" sz="2000"/>
              <a:t>である。</a:t>
            </a:r>
            <a:endParaRPr lang="en-US" altLang="ja-JP" sz="2000" dirty="0"/>
          </a:p>
          <a:p>
            <a:pPr lvl="1">
              <a:lnSpc>
                <a:spcPct val="110000"/>
              </a:lnSpc>
            </a:pPr>
            <a:r>
              <a:rPr kumimoji="1" lang="en-US" altLang="ja-JP" sz="1800" dirty="0"/>
              <a:t>M</a:t>
            </a:r>
            <a:r>
              <a:rPr kumimoji="1" lang="ja-JP" altLang="en-US" sz="1800"/>
              <a:t>個の近似値から逆算した場合に、分母も分子も</a:t>
            </a:r>
            <a:r>
              <a:rPr kumimoji="1" lang="en-US" altLang="ja-JP" sz="1800" dirty="0"/>
              <a:t>n</a:t>
            </a:r>
            <a:r>
              <a:rPr kumimoji="1" lang="ja-JP" altLang="en-US" sz="1800"/>
              <a:t>倍した場合も候補になるが、</a:t>
            </a:r>
            <a:br>
              <a:rPr kumimoji="1" lang="en-US" altLang="ja-JP" sz="1800" dirty="0"/>
            </a:br>
            <a:r>
              <a:rPr lang="ja-JP" altLang="en-US" sz="1800"/>
              <a:t>事象</a:t>
            </a:r>
            <a:r>
              <a:rPr kumimoji="1" lang="ja-JP" altLang="en-US" sz="1800"/>
              <a:t>「分子全てが</a:t>
            </a:r>
            <a:r>
              <a:rPr kumimoji="1" lang="en-US" altLang="ja-JP" sz="1800" dirty="0"/>
              <a:t>n</a:t>
            </a:r>
            <a:r>
              <a:rPr kumimoji="1" lang="ja-JP" altLang="en-US" sz="1800"/>
              <a:t>の倍数」は</a:t>
            </a:r>
            <a:r>
              <a:rPr kumimoji="1" lang="en-US" altLang="ja-JP" sz="1800" b="1" dirty="0"/>
              <a:t>n</a:t>
            </a:r>
            <a:r>
              <a:rPr kumimoji="1" lang="en-US" altLang="ja-JP" sz="1800" b="1" baseline="30000" dirty="0"/>
              <a:t>-M</a:t>
            </a:r>
            <a:r>
              <a:rPr lang="ja-JP" altLang="en-US" sz="1800" baseline="30000"/>
              <a:t> </a:t>
            </a:r>
            <a:r>
              <a:rPr kumimoji="1" lang="ja-JP" altLang="en-US" sz="1800"/>
              <a:t>倍の確率と考えると、自然だし都合が良い。</a:t>
            </a:r>
            <a:endParaRPr kumimoji="1" lang="en-US" altLang="ja-JP" sz="1800" dirty="0"/>
          </a:p>
          <a:p>
            <a:pPr lvl="1">
              <a:lnSpc>
                <a:spcPct val="110000"/>
              </a:lnSpc>
            </a:pPr>
            <a:r>
              <a:rPr kumimoji="1" lang="ja-JP" altLang="en-US" sz="1800"/>
              <a:t>このことは、</a:t>
            </a:r>
            <a:r>
              <a:rPr kumimoji="1" lang="ja-JP" altLang="en-US" sz="1800" b="1"/>
              <a:t>尤度</a:t>
            </a:r>
            <a:r>
              <a:rPr kumimoji="1" lang="ja-JP" altLang="en-US" sz="1800"/>
              <a:t>の考え方で、正当化できる。</a:t>
            </a:r>
            <a:endParaRPr kumimoji="1" lang="en-US" altLang="ja-JP" sz="1800" dirty="0"/>
          </a:p>
          <a:p>
            <a:pPr marL="457200" indent="-457200">
              <a:lnSpc>
                <a:spcPct val="110000"/>
              </a:lnSpc>
              <a:buFont typeface="+mj-lt"/>
              <a:buAutoNum type="arabicPeriod"/>
            </a:pPr>
            <a:r>
              <a:rPr kumimoji="1" lang="ja-JP" altLang="en-US" sz="2000"/>
              <a:t>分母</a:t>
            </a:r>
            <a:r>
              <a:rPr kumimoji="1" lang="en-US" altLang="ja-JP" sz="2000" dirty="0"/>
              <a:t>D</a:t>
            </a:r>
            <a:r>
              <a:rPr kumimoji="1" lang="ja-JP" altLang="en-US" sz="2000"/>
              <a:t>が</a:t>
            </a:r>
            <a:r>
              <a:rPr kumimoji="1" lang="en-US" altLang="ja-JP" sz="2000" dirty="0"/>
              <a:t>2,3,4,..</a:t>
            </a:r>
            <a:r>
              <a:rPr kumimoji="1" lang="ja-JP" altLang="en-US" sz="2000"/>
              <a:t>になる確率と</a:t>
            </a:r>
            <a:r>
              <a:rPr kumimoji="1" lang="en-US" altLang="ja-JP" sz="2000" dirty="0"/>
              <a:t>20〜29, 30〜39, 40〜49..</a:t>
            </a:r>
            <a:r>
              <a:rPr lang="ja-JP" altLang="en-US" sz="2000"/>
              <a:t>になる</a:t>
            </a:r>
            <a:r>
              <a:rPr kumimoji="1" lang="ja-JP" altLang="en-US" sz="2000"/>
              <a:t>確率を</a:t>
            </a:r>
            <a:br>
              <a:rPr kumimoji="1" lang="en-US" altLang="ja-JP" sz="2000" dirty="0"/>
            </a:br>
            <a:r>
              <a:rPr kumimoji="1" lang="ja-JP" altLang="en-US" sz="2000"/>
              <a:t>それぞれ、大体揃えたい。</a:t>
            </a:r>
            <a:endParaRPr kumimoji="1" lang="en-US" altLang="ja-JP" sz="2000" dirty="0"/>
          </a:p>
          <a:p>
            <a:pPr lvl="1">
              <a:lnSpc>
                <a:spcPct val="110000"/>
              </a:lnSpc>
            </a:pPr>
            <a:r>
              <a:rPr lang="ja-JP" altLang="en-US" sz="1800"/>
              <a:t>分母の値が各整数で等確率だと、桁数の多い数ばかりとなり不自然。</a:t>
            </a:r>
            <a:endParaRPr kumimoji="1" lang="en-US" altLang="ja-JP" sz="1800" dirty="0"/>
          </a:p>
          <a:p>
            <a:pPr lvl="1">
              <a:lnSpc>
                <a:spcPct val="110000"/>
              </a:lnSpc>
            </a:pPr>
            <a:r>
              <a:rPr kumimoji="1" lang="ja-JP" altLang="en-US" sz="1800"/>
              <a:t>分母の値について、その出現確率はその</a:t>
            </a:r>
            <a:r>
              <a:rPr kumimoji="1" lang="ja-JP" altLang="en-US" sz="1800" u="sng"/>
              <a:t>逆数に比例</a:t>
            </a:r>
            <a:r>
              <a:rPr kumimoji="1" lang="ja-JP" altLang="en-US" sz="1800"/>
              <a:t>すると仮定して、</a:t>
            </a:r>
            <a:br>
              <a:rPr kumimoji="1" lang="en-US" altLang="ja-JP" sz="1800" dirty="0"/>
            </a:br>
            <a:r>
              <a:rPr kumimoji="1" lang="ja-JP" altLang="en-US" sz="1800" b="1"/>
              <a:t>事前分布 </a:t>
            </a:r>
            <a:r>
              <a:rPr kumimoji="1" lang="en-US" altLang="ja-JP" sz="1600" dirty="0"/>
              <a:t>(</a:t>
            </a:r>
            <a:r>
              <a:rPr kumimoji="1" lang="ja-JP" altLang="en-US" sz="1600"/>
              <a:t>事前確率の割り当て</a:t>
            </a:r>
            <a:r>
              <a:rPr kumimoji="1" lang="en-US" altLang="ja-JP" sz="1600" dirty="0"/>
              <a:t>)</a:t>
            </a:r>
            <a:r>
              <a:rPr kumimoji="1" lang="ja-JP" altLang="en-US" sz="1800"/>
              <a:t>を与えると、計算上も都合が良い。</a:t>
            </a:r>
            <a:endParaRPr kumimoji="1" lang="en-US" altLang="ja-JP" sz="1800" dirty="0"/>
          </a:p>
          <a:p>
            <a:pPr lvl="1">
              <a:lnSpc>
                <a:spcPct val="110000"/>
              </a:lnSpc>
            </a:pPr>
            <a:r>
              <a:rPr kumimoji="1" lang="ja-JP" altLang="en-US" sz="1800"/>
              <a:t>分母の値の探索範囲として、</a:t>
            </a:r>
            <a:r>
              <a:rPr kumimoji="1" lang="en-US" altLang="ja-JP" sz="1800" u="sng" dirty="0"/>
              <a:t>51</a:t>
            </a:r>
            <a:r>
              <a:rPr kumimoji="1" lang="ja-JP" altLang="en-US" sz="1800" u="sng"/>
              <a:t>以上を含めると不具合</a:t>
            </a:r>
            <a:r>
              <a:rPr kumimoji="1" lang="en-US" altLang="ja-JP" sz="1600" dirty="0"/>
              <a:t>(</a:t>
            </a:r>
            <a:r>
              <a:rPr kumimoji="1" lang="ja-JP" altLang="en-US" sz="1600"/>
              <a:t>後述</a:t>
            </a:r>
            <a:r>
              <a:rPr kumimoji="1" lang="en-US" altLang="ja-JP" sz="1600" dirty="0"/>
              <a:t>)</a:t>
            </a:r>
            <a:r>
              <a:rPr kumimoji="1" lang="ja-JP" altLang="en-US" sz="1800"/>
              <a:t>があった。</a:t>
            </a:r>
            <a:endParaRPr kumimoji="1" lang="en-US" altLang="ja-JP" sz="1600" dirty="0"/>
          </a:p>
          <a:p>
            <a:pPr marL="457200" indent="-457200">
              <a:lnSpc>
                <a:spcPct val="110000"/>
              </a:lnSpc>
              <a:buFont typeface="+mj-lt"/>
              <a:buAutoNum type="arabicPeriod"/>
            </a:pPr>
            <a:r>
              <a:rPr kumimoji="1" lang="ja-JP" altLang="en-US" sz="2000"/>
              <a:t>分子の値の分布の仮定について</a:t>
            </a:r>
            <a:r>
              <a:rPr kumimoji="1" lang="en-US" altLang="ja-JP" sz="2000" dirty="0"/>
              <a:t>:</a:t>
            </a:r>
          </a:p>
          <a:p>
            <a:pPr lvl="1">
              <a:lnSpc>
                <a:spcPct val="110000"/>
              </a:lnSpc>
            </a:pPr>
            <a:r>
              <a:rPr kumimoji="1" lang="ja-JP" altLang="en-US" sz="1800"/>
              <a:t>割合が整数の場合は考える必要なし。</a:t>
            </a:r>
            <a:endParaRPr lang="en-US" altLang="ja-JP" sz="1800" dirty="0"/>
          </a:p>
          <a:p>
            <a:pPr lvl="1">
              <a:lnSpc>
                <a:spcPct val="110000"/>
              </a:lnSpc>
            </a:pPr>
            <a:r>
              <a:rPr kumimoji="1" lang="ja-JP" altLang="en-US" sz="1800"/>
              <a:t>分母の値</a:t>
            </a:r>
            <a:r>
              <a:rPr kumimoji="1" lang="en-US" altLang="ja-JP" sz="1800" dirty="0"/>
              <a:t>D</a:t>
            </a:r>
            <a:r>
              <a:rPr kumimoji="1" lang="ja-JP" altLang="en-US" sz="1800"/>
              <a:t>に対して、法</a:t>
            </a:r>
            <a:r>
              <a:rPr kumimoji="1" lang="en-US" altLang="ja-JP" sz="1800" dirty="0"/>
              <a:t>D</a:t>
            </a:r>
            <a:r>
              <a:rPr kumimoji="1" lang="ja-JP" altLang="en-US" sz="1800"/>
              <a:t>で考えると、</a:t>
            </a:r>
            <a:r>
              <a:rPr kumimoji="1" lang="en-US" altLang="ja-JP" sz="1800" dirty="0"/>
              <a:t>1</a:t>
            </a:r>
            <a:r>
              <a:rPr kumimoji="1" lang="ja-JP" altLang="en-US" sz="1800"/>
              <a:t> </a:t>
            </a:r>
            <a:r>
              <a:rPr kumimoji="1" lang="en-US" altLang="ja-JP" sz="1800" dirty="0"/>
              <a:t>〜</a:t>
            </a:r>
            <a:r>
              <a:rPr kumimoji="1" lang="ja-JP" altLang="en-US" sz="1800"/>
              <a:t> </a:t>
            </a:r>
            <a:r>
              <a:rPr kumimoji="1" lang="en-US" altLang="ja-JP" sz="1800" dirty="0"/>
              <a:t>D-1</a:t>
            </a:r>
            <a:r>
              <a:rPr kumimoji="1" lang="ja-JP" altLang="en-US" sz="1800"/>
              <a:t>の整数のみを考えられば良い。</a:t>
            </a:r>
            <a:endParaRPr kumimoji="1" lang="en-US" altLang="ja-JP" sz="1800" dirty="0"/>
          </a:p>
          <a:p>
            <a:pPr lvl="1">
              <a:lnSpc>
                <a:spcPct val="110000"/>
              </a:lnSpc>
            </a:pPr>
            <a:r>
              <a:rPr lang="ja-JP" altLang="en-US" sz="1800"/>
              <a:t>「同様に確からしい」の考えを採用して、一様離散分布を</a:t>
            </a:r>
            <a:r>
              <a:rPr lang="ja-JP" altLang="en-US" sz="1800" b="1"/>
              <a:t>事前分布</a:t>
            </a:r>
            <a:r>
              <a:rPr lang="ja-JP" altLang="en-US" sz="1800"/>
              <a:t>とした。</a:t>
            </a:r>
            <a:endParaRPr lang="en-US" altLang="ja-JP" sz="1800" dirty="0"/>
          </a:p>
          <a:p>
            <a:pPr lvl="1">
              <a:lnSpc>
                <a:spcPct val="110000"/>
              </a:lnSpc>
              <a:buFont typeface="Wingdings" pitchFamily="2" charset="2"/>
              <a:buChar char="Ø"/>
            </a:pPr>
            <a:r>
              <a:rPr lang="ja-JP" altLang="en-US" sz="1800"/>
              <a:t>「</a:t>
            </a:r>
            <a:r>
              <a:rPr kumimoji="1" lang="en-US" altLang="ja-JP" sz="1800" dirty="0"/>
              <a:t>M</a:t>
            </a:r>
            <a:r>
              <a:rPr kumimoji="1" lang="ja-JP" altLang="en-US" sz="1800"/>
              <a:t>個の割合の総和が</a:t>
            </a:r>
            <a:r>
              <a:rPr kumimoji="1" lang="en-US" altLang="ja-JP" sz="1800" dirty="0"/>
              <a:t>100%</a:t>
            </a:r>
            <a:r>
              <a:rPr kumimoji="1" lang="ja-JP" altLang="en-US" sz="1800"/>
              <a:t>」の設定も考えたいが、今回は考慮外。</a:t>
            </a:r>
            <a:endParaRPr kumimoji="1" lang="en-US" altLang="ja-JP" sz="1800" dirty="0"/>
          </a:p>
          <a:p>
            <a:pPr lvl="1">
              <a:lnSpc>
                <a:spcPct val="110000"/>
              </a:lnSpc>
            </a:pPr>
            <a:endParaRPr kumimoji="1" lang="en-US" altLang="ja-JP" sz="1800" dirty="0"/>
          </a:p>
          <a:p>
            <a:pPr lvl="1">
              <a:lnSpc>
                <a:spcPct val="110000"/>
              </a:lnSpc>
            </a:pPr>
            <a:endParaRPr kumimoji="1" lang="en-US" altLang="ja-JP" sz="1800" dirty="0"/>
          </a:p>
          <a:p>
            <a:pPr>
              <a:lnSpc>
                <a:spcPct val="110000"/>
              </a:lnSpc>
            </a:pPr>
            <a:endParaRPr kumimoji="1" lang="ja-JP" altLang="en-US" sz="2000"/>
          </a:p>
        </p:txBody>
      </p:sp>
      <p:sp>
        <p:nvSpPr>
          <p:cNvPr id="4" name="スライド番号プレースホルダー 3">
            <a:extLst>
              <a:ext uri="{FF2B5EF4-FFF2-40B4-BE49-F238E27FC236}">
                <a16:creationId xmlns:a16="http://schemas.microsoft.com/office/drawing/2014/main" id="{0554202C-18CD-8F4C-D78F-1772671B60D5}"/>
              </a:ext>
            </a:extLst>
          </p:cNvPr>
          <p:cNvSpPr>
            <a:spLocks noGrp="1"/>
          </p:cNvSpPr>
          <p:nvPr>
            <p:ph type="sldNum" sz="quarter" idx="12"/>
          </p:nvPr>
        </p:nvSpPr>
        <p:spPr/>
        <p:txBody>
          <a:bodyPr/>
          <a:lstStyle/>
          <a:p>
            <a:fld id="{3A66E2A6-4F0A-F644-9A09-F60FD2204175}" type="slidenum">
              <a:rPr kumimoji="1" lang="ja-JP" altLang="en-US" smtClean="0"/>
              <a:t>5</a:t>
            </a:fld>
            <a:endParaRPr kumimoji="1" lang="ja-JP" altLang="en-US"/>
          </a:p>
        </p:txBody>
      </p:sp>
    </p:spTree>
    <p:extLst>
      <p:ext uri="{BB962C8B-B14F-4D97-AF65-F5344CB8AC3E}">
        <p14:creationId xmlns:p14="http://schemas.microsoft.com/office/powerpoint/2010/main" val="29075932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E1A8A80-1BEC-5091-DFFA-B4BEB00D2322}"/>
              </a:ext>
            </a:extLst>
          </p:cNvPr>
          <p:cNvSpPr>
            <a:spLocks noGrp="1"/>
          </p:cNvSpPr>
          <p:nvPr>
            <p:ph type="title"/>
          </p:nvPr>
        </p:nvSpPr>
        <p:spPr>
          <a:xfrm>
            <a:off x="628650" y="365126"/>
            <a:ext cx="7886700" cy="794259"/>
          </a:xfrm>
        </p:spPr>
        <p:txBody>
          <a:bodyPr>
            <a:noAutofit/>
          </a:bodyPr>
          <a:lstStyle/>
          <a:p>
            <a:r>
              <a:rPr kumimoji="1" lang="ja-JP" altLang="en-US" sz="2800" b="1">
                <a:solidFill>
                  <a:srgbClr val="FF0000"/>
                </a:solidFill>
              </a:rPr>
              <a:t>別の考察</a:t>
            </a:r>
            <a:r>
              <a:rPr kumimoji="1" lang="en-US" altLang="ja-JP" sz="2800" b="1" dirty="0">
                <a:solidFill>
                  <a:srgbClr val="FF0000"/>
                </a:solidFill>
              </a:rPr>
              <a:t>1</a:t>
            </a:r>
            <a:r>
              <a:rPr lang="en-US" altLang="ja-JP" sz="2800" dirty="0">
                <a:solidFill>
                  <a:srgbClr val="FF0000"/>
                </a:solidFill>
              </a:rPr>
              <a:t>: </a:t>
            </a:r>
            <a:r>
              <a:rPr kumimoji="1" lang="ja-JP" altLang="en-US" sz="2800"/>
              <a:t>近似値の個数</a:t>
            </a:r>
            <a:r>
              <a:rPr kumimoji="1" lang="en-US" altLang="ja-JP" sz="2800" dirty="0"/>
              <a:t>M</a:t>
            </a:r>
            <a:r>
              <a:rPr kumimoji="1" lang="ja-JP" altLang="en-US" sz="2800"/>
              <a:t>がどれくらいあれば</a:t>
            </a:r>
            <a:br>
              <a:rPr kumimoji="1" lang="en-US" altLang="ja-JP" sz="2800" dirty="0"/>
            </a:br>
            <a:r>
              <a:rPr kumimoji="1" lang="ja-JP" altLang="en-US" sz="2800"/>
              <a:t>元の分母の値が求まる確率が高まるか</a:t>
            </a:r>
          </a:p>
        </p:txBody>
      </p:sp>
      <p:sp>
        <p:nvSpPr>
          <p:cNvPr id="3" name="コンテンツ プレースホルダー 2">
            <a:extLst>
              <a:ext uri="{FF2B5EF4-FFF2-40B4-BE49-F238E27FC236}">
                <a16:creationId xmlns:a16="http://schemas.microsoft.com/office/drawing/2014/main" id="{540360B9-BA31-E9E4-44E0-23E92C08B0D6}"/>
              </a:ext>
            </a:extLst>
          </p:cNvPr>
          <p:cNvSpPr>
            <a:spLocks noGrp="1"/>
          </p:cNvSpPr>
          <p:nvPr>
            <p:ph idx="1"/>
          </p:nvPr>
        </p:nvSpPr>
        <p:spPr>
          <a:xfrm>
            <a:off x="628650" y="5788058"/>
            <a:ext cx="7886700" cy="935660"/>
          </a:xfrm>
        </p:spPr>
        <p:txBody>
          <a:bodyPr>
            <a:normAutofit fontScale="85000" lnSpcReduction="20000"/>
          </a:bodyPr>
          <a:lstStyle/>
          <a:p>
            <a:pPr marL="0" indent="0">
              <a:lnSpc>
                <a:spcPct val="110000"/>
              </a:lnSpc>
              <a:buNone/>
            </a:pPr>
            <a:r>
              <a:rPr kumimoji="1" lang="ja-JP" altLang="en-US" sz="2400"/>
              <a:t>横軸は分母</a:t>
            </a:r>
            <a:r>
              <a:rPr kumimoji="1" lang="en-US" altLang="ja-JP" sz="2400" dirty="0"/>
              <a:t>D</a:t>
            </a:r>
            <a:r>
              <a:rPr kumimoji="1" lang="ja-JP" altLang="en-US" sz="2400"/>
              <a:t>。</a:t>
            </a:r>
            <a:r>
              <a:rPr kumimoji="1" lang="en-US" altLang="ja-JP" sz="2400" dirty="0"/>
              <a:t>M=1,2,3,..,12</a:t>
            </a:r>
            <a:r>
              <a:rPr kumimoji="1" lang="ja-JP" altLang="en-US" sz="2400"/>
              <a:t>に対して、左下の赤系色から水色に対応。</a:t>
            </a:r>
            <a:br>
              <a:rPr kumimoji="1" lang="en-US" altLang="ja-JP" sz="2400" dirty="0"/>
            </a:br>
            <a:r>
              <a:rPr kumimoji="1" lang="ja-JP" altLang="en-US" sz="2400"/>
              <a:t>縦軸は、「</a:t>
            </a:r>
            <a:r>
              <a:rPr kumimoji="1" lang="en-US" altLang="ja-JP" sz="2400" dirty="0"/>
              <a:t>M</a:t>
            </a:r>
            <a:r>
              <a:rPr kumimoji="1" lang="ja-JP" altLang="en-US" sz="2400"/>
              <a:t>個の</a:t>
            </a:r>
            <a:r>
              <a:rPr kumimoji="1" lang="ja-JP" altLang="en-US" sz="2400" u="sng"/>
              <a:t>異なる</a:t>
            </a:r>
            <a:r>
              <a:rPr kumimoji="1" lang="ja-JP" altLang="en-US" sz="2400"/>
              <a:t>割合近似値をランダムに与えて分母候補を</a:t>
            </a:r>
            <a:r>
              <a:rPr lang="ja-JP" altLang="en-US" sz="2400"/>
              <a:t>逆算</a:t>
            </a:r>
            <a:r>
              <a:rPr kumimoji="1" lang="ja-JP" altLang="en-US" sz="2400"/>
              <a:t>した時に、その</a:t>
            </a:r>
            <a:r>
              <a:rPr kumimoji="1" lang="ja-JP" altLang="en-US" sz="2400" u="sng"/>
              <a:t>候補の最小値</a:t>
            </a:r>
            <a:r>
              <a:rPr kumimoji="1" lang="ja-JP" altLang="en-US" sz="2400"/>
              <a:t>が</a:t>
            </a:r>
            <a:r>
              <a:rPr kumimoji="1" lang="en-US" altLang="ja-JP" sz="2400" dirty="0"/>
              <a:t>D</a:t>
            </a:r>
            <a:r>
              <a:rPr kumimoji="1" lang="ja-JP" altLang="en-US" sz="2400"/>
              <a:t>に一致する確率」。</a:t>
            </a:r>
          </a:p>
        </p:txBody>
      </p:sp>
      <p:pic>
        <p:nvPicPr>
          <p:cNvPr id="4" name="図 3">
            <a:extLst>
              <a:ext uri="{FF2B5EF4-FFF2-40B4-BE49-F238E27FC236}">
                <a16:creationId xmlns:a16="http://schemas.microsoft.com/office/drawing/2014/main" id="{98B7D428-C135-1087-4644-C7A3435CB720}"/>
              </a:ext>
            </a:extLst>
          </p:cNvPr>
          <p:cNvPicPr>
            <a:picLocks noChangeAspect="1"/>
          </p:cNvPicPr>
          <p:nvPr/>
        </p:nvPicPr>
        <p:blipFill>
          <a:blip r:embed="rId3"/>
          <a:stretch>
            <a:fillRect/>
          </a:stretch>
        </p:blipFill>
        <p:spPr>
          <a:xfrm>
            <a:off x="685800" y="1211503"/>
            <a:ext cx="7772400" cy="4453847"/>
          </a:xfrm>
          <a:prstGeom prst="rect">
            <a:avLst/>
          </a:prstGeom>
        </p:spPr>
      </p:pic>
      <p:sp>
        <p:nvSpPr>
          <p:cNvPr id="5" name="スライド番号プレースホルダー 4">
            <a:extLst>
              <a:ext uri="{FF2B5EF4-FFF2-40B4-BE49-F238E27FC236}">
                <a16:creationId xmlns:a16="http://schemas.microsoft.com/office/drawing/2014/main" id="{8418C166-059C-C7BD-F297-B4E0DC1DD1D7}"/>
              </a:ext>
            </a:extLst>
          </p:cNvPr>
          <p:cNvSpPr>
            <a:spLocks noGrp="1"/>
          </p:cNvSpPr>
          <p:nvPr>
            <p:ph type="sldNum" sz="quarter" idx="12"/>
          </p:nvPr>
        </p:nvSpPr>
        <p:spPr/>
        <p:txBody>
          <a:bodyPr/>
          <a:lstStyle/>
          <a:p>
            <a:fld id="{3A66E2A6-4F0A-F644-9A09-F60FD2204175}" type="slidenum">
              <a:rPr kumimoji="1" lang="ja-JP" altLang="en-US" smtClean="0"/>
              <a:t>6</a:t>
            </a:fld>
            <a:endParaRPr kumimoji="1" lang="ja-JP" altLang="en-US"/>
          </a:p>
        </p:txBody>
      </p:sp>
    </p:spTree>
    <p:extLst>
      <p:ext uri="{BB962C8B-B14F-4D97-AF65-F5344CB8AC3E}">
        <p14:creationId xmlns:p14="http://schemas.microsoft.com/office/powerpoint/2010/main" val="19771459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E1A8A80-1BEC-5091-DFFA-B4BEB00D2322}"/>
              </a:ext>
            </a:extLst>
          </p:cNvPr>
          <p:cNvSpPr>
            <a:spLocks noGrp="1"/>
          </p:cNvSpPr>
          <p:nvPr>
            <p:ph type="title"/>
          </p:nvPr>
        </p:nvSpPr>
        <p:spPr>
          <a:xfrm>
            <a:off x="628650" y="365126"/>
            <a:ext cx="7886700" cy="794259"/>
          </a:xfrm>
        </p:spPr>
        <p:txBody>
          <a:bodyPr>
            <a:noAutofit/>
          </a:bodyPr>
          <a:lstStyle/>
          <a:p>
            <a:r>
              <a:rPr kumimoji="1" lang="ja-JP" altLang="en-US" sz="2800" b="1">
                <a:solidFill>
                  <a:srgbClr val="FF0000"/>
                </a:solidFill>
              </a:rPr>
              <a:t>別の考察</a:t>
            </a:r>
            <a:r>
              <a:rPr kumimoji="1" lang="en-US" altLang="ja-JP" sz="2800" b="1" dirty="0">
                <a:solidFill>
                  <a:srgbClr val="FF0000"/>
                </a:solidFill>
              </a:rPr>
              <a:t>2</a:t>
            </a:r>
            <a:r>
              <a:rPr lang="en-US" altLang="ja-JP" sz="2800" dirty="0">
                <a:solidFill>
                  <a:srgbClr val="FF0000"/>
                </a:solidFill>
              </a:rPr>
              <a:t>: </a:t>
            </a:r>
            <a:r>
              <a:rPr lang="ja-JP" altLang="en-US" sz="2800"/>
              <a:t>分母が</a:t>
            </a:r>
            <a:r>
              <a:rPr lang="en-US" altLang="ja-JP" sz="2800" dirty="0"/>
              <a:t>51</a:t>
            </a:r>
            <a:r>
              <a:rPr lang="ja-JP" altLang="en-US" sz="2800"/>
              <a:t>の割合の近似値は</a:t>
            </a:r>
            <a:r>
              <a:rPr lang="en-US" altLang="ja-JP" sz="2800" dirty="0"/>
              <a:t>49</a:t>
            </a:r>
            <a:r>
              <a:rPr lang="ja-JP" altLang="en-US" sz="2800"/>
              <a:t>の場合と混同しやすい。</a:t>
            </a:r>
            <a:r>
              <a:rPr lang="en-US" altLang="ja-JP" sz="2800" dirty="0"/>
              <a:t>52</a:t>
            </a:r>
            <a:r>
              <a:rPr lang="ja-JP" altLang="en-US" sz="2800"/>
              <a:t>は</a:t>
            </a:r>
            <a:r>
              <a:rPr lang="en-US" altLang="ja-JP" sz="2800" dirty="0"/>
              <a:t>48</a:t>
            </a:r>
            <a:r>
              <a:rPr lang="ja-JP" altLang="en-US" sz="2800"/>
              <a:t>と同様。</a:t>
            </a:r>
            <a:r>
              <a:rPr lang="en-US" altLang="ja-JP" sz="2800" dirty="0"/>
              <a:t>53</a:t>
            </a:r>
            <a:r>
              <a:rPr lang="ja-JP" altLang="en-US" sz="2800"/>
              <a:t>は</a:t>
            </a:r>
            <a:r>
              <a:rPr lang="en-US" altLang="ja-JP" sz="2800" dirty="0"/>
              <a:t>47</a:t>
            </a:r>
            <a:r>
              <a:rPr lang="ja-JP" altLang="en-US" sz="2800"/>
              <a:t>と同様。</a:t>
            </a:r>
            <a:endParaRPr kumimoji="1" lang="ja-JP" altLang="en-US" sz="2800"/>
          </a:p>
        </p:txBody>
      </p:sp>
      <p:sp>
        <p:nvSpPr>
          <p:cNvPr id="3" name="コンテンツ プレースホルダー 2">
            <a:extLst>
              <a:ext uri="{FF2B5EF4-FFF2-40B4-BE49-F238E27FC236}">
                <a16:creationId xmlns:a16="http://schemas.microsoft.com/office/drawing/2014/main" id="{540360B9-BA31-E9E4-44E0-23E92C08B0D6}"/>
              </a:ext>
            </a:extLst>
          </p:cNvPr>
          <p:cNvSpPr>
            <a:spLocks noGrp="1"/>
          </p:cNvSpPr>
          <p:nvPr>
            <p:ph idx="1"/>
          </p:nvPr>
        </p:nvSpPr>
        <p:spPr>
          <a:xfrm>
            <a:off x="424205" y="5118755"/>
            <a:ext cx="8380429" cy="1604963"/>
          </a:xfrm>
        </p:spPr>
        <p:txBody>
          <a:bodyPr>
            <a:normAutofit fontScale="92500" lnSpcReduction="20000"/>
          </a:bodyPr>
          <a:lstStyle/>
          <a:p>
            <a:pPr marL="0" indent="0">
              <a:lnSpc>
                <a:spcPct val="110000"/>
              </a:lnSpc>
              <a:buNone/>
            </a:pPr>
            <a:r>
              <a:rPr kumimoji="1" lang="ja-JP" altLang="en-US" sz="1800"/>
              <a:t>左端の数は分母である。その右に、整数の分子に対する割合の近似値として、小数点とそれ以下の</a:t>
            </a:r>
            <a:r>
              <a:rPr kumimoji="1" lang="en-US" altLang="ja-JP" sz="1800" dirty="0"/>
              <a:t>2</a:t>
            </a:r>
            <a:r>
              <a:rPr kumimoji="1" lang="ja-JP" altLang="en-US" sz="1800"/>
              <a:t>桁を並べた。</a:t>
            </a:r>
            <a:br>
              <a:rPr kumimoji="1" lang="en-US" altLang="ja-JP" sz="1800" dirty="0"/>
            </a:br>
            <a:br>
              <a:rPr kumimoji="1" lang="en-US" altLang="ja-JP" sz="1800" dirty="0"/>
            </a:br>
            <a:r>
              <a:rPr kumimoji="1" lang="ja-JP" altLang="en-US" sz="1800"/>
              <a:t>中央の行の</a:t>
            </a:r>
            <a:r>
              <a:rPr kumimoji="1" lang="en-US" altLang="ja-JP" sz="1800" dirty="0"/>
              <a:t>50</a:t>
            </a:r>
            <a:r>
              <a:rPr lang="ja-JP" altLang="en-US" sz="1800"/>
              <a:t>から注目すると、上に行くと数の並びの個数は減少して欠けていく様子が、下に向かって数の並びの個数が増加して割り込んで入っていく様子が、かなり対称的に並んでいる。</a:t>
            </a:r>
            <a:endParaRPr kumimoji="1" lang="ja-JP" altLang="en-US" sz="1800"/>
          </a:p>
        </p:txBody>
      </p:sp>
      <p:pic>
        <p:nvPicPr>
          <p:cNvPr id="5" name="図 4">
            <a:extLst>
              <a:ext uri="{FF2B5EF4-FFF2-40B4-BE49-F238E27FC236}">
                <a16:creationId xmlns:a16="http://schemas.microsoft.com/office/drawing/2014/main" id="{34764B30-90F4-AAC3-998A-CF4398C5FB23}"/>
              </a:ext>
            </a:extLst>
          </p:cNvPr>
          <p:cNvPicPr>
            <a:picLocks noChangeAspect="1"/>
          </p:cNvPicPr>
          <p:nvPr/>
        </p:nvPicPr>
        <p:blipFill>
          <a:blip r:embed="rId2"/>
          <a:stretch>
            <a:fillRect/>
          </a:stretch>
        </p:blipFill>
        <p:spPr>
          <a:xfrm>
            <a:off x="685800" y="1206372"/>
            <a:ext cx="7772400" cy="3766527"/>
          </a:xfrm>
          <a:prstGeom prst="rect">
            <a:avLst/>
          </a:prstGeom>
        </p:spPr>
      </p:pic>
      <p:sp>
        <p:nvSpPr>
          <p:cNvPr id="4" name="スライド番号プレースホルダー 3">
            <a:extLst>
              <a:ext uri="{FF2B5EF4-FFF2-40B4-BE49-F238E27FC236}">
                <a16:creationId xmlns:a16="http://schemas.microsoft.com/office/drawing/2014/main" id="{B8A8FB82-35B0-F2F8-DB39-6EAB06961BDD}"/>
              </a:ext>
            </a:extLst>
          </p:cNvPr>
          <p:cNvSpPr>
            <a:spLocks noGrp="1"/>
          </p:cNvSpPr>
          <p:nvPr>
            <p:ph type="sldNum" sz="quarter" idx="12"/>
          </p:nvPr>
        </p:nvSpPr>
        <p:spPr/>
        <p:txBody>
          <a:bodyPr/>
          <a:lstStyle/>
          <a:p>
            <a:fld id="{3A66E2A6-4F0A-F644-9A09-F60FD2204175}" type="slidenum">
              <a:rPr kumimoji="1" lang="ja-JP" altLang="en-US" smtClean="0"/>
              <a:t>7</a:t>
            </a:fld>
            <a:endParaRPr kumimoji="1" lang="ja-JP" altLang="en-US"/>
          </a:p>
        </p:txBody>
      </p:sp>
    </p:spTree>
    <p:extLst>
      <p:ext uri="{BB962C8B-B14F-4D97-AF65-F5344CB8AC3E}">
        <p14:creationId xmlns:p14="http://schemas.microsoft.com/office/powerpoint/2010/main" val="3632654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角丸四角形 8">
            <a:extLst>
              <a:ext uri="{FF2B5EF4-FFF2-40B4-BE49-F238E27FC236}">
                <a16:creationId xmlns:a16="http://schemas.microsoft.com/office/drawing/2014/main" id="{E0D901A7-68CB-76B0-EE5B-65DFB71C0A61}"/>
              </a:ext>
            </a:extLst>
          </p:cNvPr>
          <p:cNvSpPr/>
          <p:nvPr/>
        </p:nvSpPr>
        <p:spPr>
          <a:xfrm>
            <a:off x="118663" y="5321808"/>
            <a:ext cx="5192046" cy="1399668"/>
          </a:xfrm>
          <a:prstGeom prst="roundRect">
            <a:avLst/>
          </a:prstGeom>
          <a:solidFill>
            <a:srgbClr val="A1FEFF"/>
          </a:solidFill>
          <a:ln>
            <a:noFill/>
          </a:ln>
          <a:effectLst>
            <a:softEdge rad="98854"/>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6" name="図 5">
            <a:extLst>
              <a:ext uri="{FF2B5EF4-FFF2-40B4-BE49-F238E27FC236}">
                <a16:creationId xmlns:a16="http://schemas.microsoft.com/office/drawing/2014/main" id="{8A8B9E48-9505-09E8-533C-A9D1AB436344}"/>
              </a:ext>
            </a:extLst>
          </p:cNvPr>
          <p:cNvPicPr>
            <a:picLocks noChangeAspect="1"/>
          </p:cNvPicPr>
          <p:nvPr/>
        </p:nvPicPr>
        <p:blipFill>
          <a:blip r:embed="rId2"/>
          <a:stretch>
            <a:fillRect/>
          </a:stretch>
        </p:blipFill>
        <p:spPr>
          <a:xfrm>
            <a:off x="685800" y="968287"/>
            <a:ext cx="7772400" cy="2929179"/>
          </a:xfrm>
          <a:prstGeom prst="rect">
            <a:avLst/>
          </a:prstGeom>
        </p:spPr>
      </p:pic>
      <p:sp>
        <p:nvSpPr>
          <p:cNvPr id="2" name="タイトル 1">
            <a:extLst>
              <a:ext uri="{FF2B5EF4-FFF2-40B4-BE49-F238E27FC236}">
                <a16:creationId xmlns:a16="http://schemas.microsoft.com/office/drawing/2014/main" id="{DF1F99E1-0B33-B4A0-A3D4-998A77F7EF09}"/>
              </a:ext>
            </a:extLst>
          </p:cNvPr>
          <p:cNvSpPr>
            <a:spLocks noGrp="1"/>
          </p:cNvSpPr>
          <p:nvPr>
            <p:ph type="title"/>
          </p:nvPr>
        </p:nvSpPr>
        <p:spPr>
          <a:xfrm>
            <a:off x="628650" y="365126"/>
            <a:ext cx="7886700" cy="456989"/>
          </a:xfrm>
        </p:spPr>
        <p:txBody>
          <a:bodyPr>
            <a:normAutofit fontScale="90000"/>
          </a:bodyPr>
          <a:lstStyle/>
          <a:p>
            <a:r>
              <a:rPr kumimoji="1" lang="ja-JP" altLang="en-US" sz="3200" b="1"/>
              <a:t>割合近似値の個数 </a:t>
            </a:r>
            <a:r>
              <a:rPr kumimoji="1" lang="en-US" altLang="ja-JP" sz="3200" b="1" dirty="0"/>
              <a:t>M</a:t>
            </a:r>
            <a:r>
              <a:rPr lang="ja-JP" altLang="en-US" sz="3200" b="1"/>
              <a:t> が </a:t>
            </a:r>
            <a:r>
              <a:rPr kumimoji="1" lang="en-US" altLang="ja-JP" sz="3200" b="1" dirty="0"/>
              <a:t>1,2,..,16</a:t>
            </a:r>
            <a:r>
              <a:rPr kumimoji="1" lang="ja-JP" altLang="en-US" sz="3200" b="1"/>
              <a:t>の各場合の</a:t>
            </a:r>
            <a:br>
              <a:rPr kumimoji="1" lang="en-US" altLang="ja-JP" sz="3200" b="1" dirty="0"/>
            </a:br>
            <a:r>
              <a:rPr kumimoji="1" lang="ja-JP" altLang="en-US" sz="3200" b="1"/>
              <a:t>擬似正解確率 </a:t>
            </a:r>
            <a:r>
              <a:rPr kumimoji="1" lang="en-US" altLang="ja-JP" sz="3200" b="1" dirty="0"/>
              <a:t>y</a:t>
            </a:r>
            <a:r>
              <a:rPr kumimoji="1" lang="ja-JP" altLang="en-US" sz="3200" b="1"/>
              <a:t>のヒストグラム</a:t>
            </a:r>
          </a:p>
        </p:txBody>
      </p:sp>
      <p:sp>
        <p:nvSpPr>
          <p:cNvPr id="3" name="コンテンツ プレースホルダー 2">
            <a:extLst>
              <a:ext uri="{FF2B5EF4-FFF2-40B4-BE49-F238E27FC236}">
                <a16:creationId xmlns:a16="http://schemas.microsoft.com/office/drawing/2014/main" id="{8D827A0A-3773-CFAB-E3E6-5F4D9ACE66C9}"/>
              </a:ext>
            </a:extLst>
          </p:cNvPr>
          <p:cNvSpPr>
            <a:spLocks noGrp="1"/>
          </p:cNvSpPr>
          <p:nvPr>
            <p:ph idx="1"/>
          </p:nvPr>
        </p:nvSpPr>
        <p:spPr>
          <a:xfrm>
            <a:off x="118663" y="3792299"/>
            <a:ext cx="8794992" cy="2929178"/>
          </a:xfrm>
        </p:spPr>
        <p:txBody>
          <a:bodyPr numCol="1">
            <a:normAutofit fontScale="92500" lnSpcReduction="20000"/>
          </a:bodyPr>
          <a:lstStyle/>
          <a:p>
            <a:pPr>
              <a:lnSpc>
                <a:spcPct val="100000"/>
              </a:lnSpc>
            </a:pPr>
            <a:r>
              <a:rPr kumimoji="1" lang="ja-JP" altLang="en-US" sz="1600"/>
              <a:t>各</a:t>
            </a:r>
            <a:r>
              <a:rPr kumimoji="1" lang="en-US" altLang="ja-JP" sz="1600" dirty="0"/>
              <a:t>M</a:t>
            </a:r>
            <a:r>
              <a:rPr kumimoji="1" lang="ja-JP" altLang="en-US" sz="1600"/>
              <a:t>に対し</a:t>
            </a:r>
            <a:r>
              <a:rPr kumimoji="1" lang="en-US" altLang="ja-JP" sz="1600" b="1" dirty="0"/>
              <a:t>100</a:t>
            </a:r>
            <a:r>
              <a:rPr kumimoji="1" lang="ja-JP" altLang="en-US" sz="1600" b="1"/>
              <a:t>万回の</a:t>
            </a:r>
            <a:r>
              <a:rPr lang="ja-JP" altLang="en-US" sz="1600" b="1"/>
              <a:t>モンテカルロ法</a:t>
            </a:r>
            <a:r>
              <a:rPr lang="ja-JP" altLang="en-US" sz="1600"/>
              <a:t>で </a:t>
            </a:r>
            <a:r>
              <a:rPr lang="en-US" altLang="ja-JP" sz="1600" dirty="0"/>
              <a:t>y </a:t>
            </a:r>
            <a:r>
              <a:rPr lang="ja-JP" altLang="en-US" sz="1600"/>
              <a:t>の値を計算。</a:t>
            </a:r>
            <a:endParaRPr lang="en-US" altLang="ja-JP" sz="1600" dirty="0"/>
          </a:p>
          <a:p>
            <a:pPr>
              <a:lnSpc>
                <a:spcPct val="100000"/>
              </a:lnSpc>
            </a:pPr>
            <a:r>
              <a:rPr kumimoji="1" lang="ja-JP" altLang="en-US" sz="1600"/>
              <a:t>横軸は</a:t>
            </a:r>
            <a:r>
              <a:rPr kumimoji="1" lang="en-US" altLang="ja-JP" sz="1600" dirty="0"/>
              <a:t>y</a:t>
            </a:r>
            <a:r>
              <a:rPr kumimoji="1" lang="ja-JP" altLang="en-US" sz="1600"/>
              <a:t>の値を表示であるが、</a:t>
            </a:r>
            <a:r>
              <a:rPr kumimoji="1" lang="ja-JP" altLang="en-US" sz="1600" b="1"/>
              <a:t>描画位置はロジット変換</a:t>
            </a:r>
            <a:r>
              <a:rPr kumimoji="1" lang="ja-JP" altLang="en-US" sz="1600"/>
              <a:t>。</a:t>
            </a:r>
            <a:endParaRPr kumimoji="1" lang="en-US" altLang="ja-JP" sz="1600" dirty="0"/>
          </a:p>
          <a:p>
            <a:pPr>
              <a:lnSpc>
                <a:spcPct val="100000"/>
              </a:lnSpc>
            </a:pPr>
            <a:r>
              <a:rPr kumimoji="1" lang="ja-JP" altLang="en-US" sz="1600"/>
              <a:t>左の赤系色から、右の青系色にかけて、</a:t>
            </a:r>
            <a:r>
              <a:rPr kumimoji="1" lang="en-US" altLang="ja-JP" sz="1600" dirty="0"/>
              <a:t>M</a:t>
            </a:r>
            <a:r>
              <a:rPr kumimoji="1" lang="ja-JP" altLang="en-US" sz="1600"/>
              <a:t>が</a:t>
            </a:r>
            <a:r>
              <a:rPr kumimoji="1" lang="en-US" altLang="ja-JP" sz="1600" dirty="0"/>
              <a:t>1</a:t>
            </a:r>
            <a:r>
              <a:rPr lang="ja-JP" altLang="en-US" sz="1600"/>
              <a:t>ずつ</a:t>
            </a:r>
            <a:r>
              <a:rPr kumimoji="1" lang="ja-JP" altLang="en-US" sz="1600"/>
              <a:t>増加。</a:t>
            </a:r>
            <a:endParaRPr kumimoji="1" lang="en-US" altLang="ja-JP" sz="1600" dirty="0"/>
          </a:p>
          <a:p>
            <a:pPr>
              <a:lnSpc>
                <a:spcPct val="100000"/>
              </a:lnSpc>
            </a:pPr>
            <a:r>
              <a:rPr lang="en-US" altLang="ja-JP" sz="1600" dirty="0"/>
              <a:t>16</a:t>
            </a:r>
            <a:r>
              <a:rPr lang="ja-JP" altLang="en-US" sz="1600"/>
              <a:t>個のヒストグラムに対して</a:t>
            </a:r>
            <a:r>
              <a:rPr lang="en-US" altLang="ja-JP" sz="1600" dirty="0"/>
              <a:t>: </a:t>
            </a:r>
          </a:p>
          <a:p>
            <a:pPr lvl="1">
              <a:lnSpc>
                <a:spcPct val="100000"/>
              </a:lnSpc>
            </a:pPr>
            <a:r>
              <a:rPr lang="ja-JP" altLang="en-US" sz="1500"/>
              <a:t>視認性の都合で折れ線グラフに置換。</a:t>
            </a:r>
            <a:endParaRPr lang="en-US" altLang="ja-JP" sz="1500" dirty="0"/>
          </a:p>
          <a:p>
            <a:pPr lvl="1">
              <a:lnSpc>
                <a:spcPct val="100000"/>
              </a:lnSpc>
            </a:pPr>
            <a:r>
              <a:rPr lang="ja-JP" altLang="en-US" sz="1500"/>
              <a:t>ロジット値で整数で区切った。</a:t>
            </a:r>
            <a:endParaRPr lang="en-US" altLang="ja-JP" sz="1500" dirty="0"/>
          </a:p>
          <a:p>
            <a:pPr>
              <a:lnSpc>
                <a:spcPct val="100000"/>
              </a:lnSpc>
            </a:pPr>
            <a:r>
              <a:rPr lang="ja-JP" altLang="en-US" sz="1600" b="1"/>
              <a:t> </a:t>
            </a:r>
            <a:r>
              <a:rPr lang="ja-JP" altLang="en-US" sz="1600" b="1">
                <a:solidFill>
                  <a:srgbClr val="C00000"/>
                </a:solidFill>
              </a:rPr>
              <a:t>擬似正解確率</a:t>
            </a:r>
            <a:r>
              <a:rPr lang="ja-JP" altLang="en-US" sz="1600"/>
              <a:t>である </a:t>
            </a:r>
            <a:r>
              <a:rPr lang="en-US" altLang="ja-JP" sz="1600" dirty="0"/>
              <a:t>y</a:t>
            </a:r>
            <a:r>
              <a:rPr lang="ja-JP" altLang="en-US" sz="1600"/>
              <a:t> の値は</a:t>
            </a:r>
            <a:r>
              <a:rPr lang="ja-JP" altLang="en-US" sz="1600" b="1" u="sng"/>
              <a:t>ほとんどの場合</a:t>
            </a:r>
            <a:r>
              <a:rPr lang="en-US" altLang="ja-JP" sz="1600" b="1" dirty="0"/>
              <a:t> </a:t>
            </a:r>
            <a:r>
              <a:rPr lang="en-US" altLang="ja-JP" sz="1600" dirty="0"/>
              <a:t>: </a:t>
            </a:r>
          </a:p>
          <a:p>
            <a:pPr lvl="1">
              <a:lnSpc>
                <a:spcPct val="100000"/>
              </a:lnSpc>
            </a:pPr>
            <a:r>
              <a:rPr lang="en-US" altLang="ja-JP" sz="1500" dirty="0"/>
              <a:t>M</a:t>
            </a:r>
            <a:r>
              <a:rPr lang="ja-JP" altLang="en-US" sz="1500"/>
              <a:t>が</a:t>
            </a:r>
            <a:r>
              <a:rPr lang="en-US" altLang="ja-JP" sz="1500" dirty="0"/>
              <a:t>1</a:t>
            </a:r>
            <a:r>
              <a:rPr lang="ja-JP" altLang="en-US" sz="1500"/>
              <a:t>増加するにつれ、ロジット値は約</a:t>
            </a:r>
            <a:r>
              <a:rPr lang="en-US" altLang="ja-JP" sz="1500" dirty="0"/>
              <a:t>1</a:t>
            </a:r>
            <a:r>
              <a:rPr lang="ja-JP" altLang="en-US" sz="1500"/>
              <a:t>増加する。</a:t>
            </a:r>
            <a:endParaRPr lang="en-US" altLang="ja-JP" sz="1500" dirty="0"/>
          </a:p>
          <a:p>
            <a:pPr lvl="1">
              <a:lnSpc>
                <a:spcPct val="100000"/>
              </a:lnSpc>
            </a:pPr>
            <a:r>
              <a:rPr lang="ja-JP" altLang="en-US" sz="1500"/>
              <a:t>割合近似値の個数 </a:t>
            </a:r>
            <a:r>
              <a:rPr lang="en-US" altLang="ja-JP" sz="1500" dirty="0"/>
              <a:t>M</a:t>
            </a:r>
            <a:r>
              <a:rPr lang="ja-JP" altLang="en-US" sz="1500"/>
              <a:t>が</a:t>
            </a:r>
            <a:r>
              <a:rPr lang="en-US" altLang="ja-JP" sz="1500" dirty="0"/>
              <a:t>1,2,3 </a:t>
            </a:r>
            <a:r>
              <a:rPr lang="ja-JP" altLang="en-US" sz="1500"/>
              <a:t>の場合だと、 </a:t>
            </a:r>
            <a:r>
              <a:rPr lang="en-US" altLang="ja-JP" sz="1500" dirty="0"/>
              <a:t>99%</a:t>
            </a:r>
            <a:r>
              <a:rPr lang="ja-JP" altLang="en-US" sz="1500"/>
              <a:t>未満。</a:t>
            </a:r>
            <a:endParaRPr lang="en-US" altLang="ja-JP" sz="1500" dirty="0"/>
          </a:p>
          <a:p>
            <a:pPr lvl="1">
              <a:lnSpc>
                <a:spcPct val="100000"/>
              </a:lnSpc>
            </a:pPr>
            <a:r>
              <a:rPr lang="en-US" altLang="ja-JP" sz="1900" b="1" u="sng" dirty="0"/>
              <a:t>M</a:t>
            </a:r>
            <a:r>
              <a:rPr lang="ja-JP" altLang="en-US" sz="1900" b="1" u="sng"/>
              <a:t>≧</a:t>
            </a:r>
            <a:r>
              <a:rPr lang="en-US" altLang="ja-JP" sz="1900" b="1" u="sng" dirty="0"/>
              <a:t>7</a:t>
            </a:r>
            <a:r>
              <a:rPr lang="ja-JP" altLang="en-US" sz="1900" b="1" u="sng"/>
              <a:t>だと</a:t>
            </a:r>
            <a:r>
              <a:rPr lang="en-US" altLang="ja-JP" sz="1900" b="1" u="sng" dirty="0"/>
              <a:t>99%</a:t>
            </a:r>
            <a:r>
              <a:rPr lang="ja-JP" altLang="en-US" sz="1900" b="1" u="sng"/>
              <a:t>以上</a:t>
            </a:r>
            <a:r>
              <a:rPr lang="ja-JP" altLang="en-US" sz="1900" b="1"/>
              <a:t>。</a:t>
            </a:r>
            <a:r>
              <a:rPr lang="en-US" altLang="ja-JP" sz="1900" b="1" u="sng" dirty="0"/>
              <a:t>M</a:t>
            </a:r>
            <a:r>
              <a:rPr lang="ja-JP" altLang="en-US" sz="1900" b="1" u="sng"/>
              <a:t>≧</a:t>
            </a:r>
            <a:r>
              <a:rPr lang="en-US" altLang="ja-JP" sz="1900" b="1" u="sng" dirty="0"/>
              <a:t>4</a:t>
            </a:r>
            <a:r>
              <a:rPr lang="ja-JP" altLang="en-US" sz="1900" b="1" u="sng"/>
              <a:t>でも</a:t>
            </a:r>
            <a:r>
              <a:rPr lang="en-US" altLang="ja-JP" sz="1900" b="1" u="sng" dirty="0"/>
              <a:t>90%</a:t>
            </a:r>
            <a:r>
              <a:rPr lang="ja-JP" altLang="en-US" sz="1900" b="1" u="sng"/>
              <a:t>以上</a:t>
            </a:r>
            <a:r>
              <a:rPr lang="ja-JP" altLang="en-US" sz="1900" b="1"/>
              <a:t>。</a:t>
            </a:r>
            <a:endParaRPr lang="en-US" altLang="ja-JP" sz="1900" b="1" dirty="0"/>
          </a:p>
          <a:p>
            <a:pPr marL="0" indent="0">
              <a:lnSpc>
                <a:spcPct val="100000"/>
              </a:lnSpc>
              <a:buNone/>
            </a:pPr>
            <a:endParaRPr lang="en-US" altLang="ja-JP" sz="1600" dirty="0"/>
          </a:p>
        </p:txBody>
      </p:sp>
      <p:sp>
        <p:nvSpPr>
          <p:cNvPr id="4" name="スライド番号プレースホルダー 3">
            <a:extLst>
              <a:ext uri="{FF2B5EF4-FFF2-40B4-BE49-F238E27FC236}">
                <a16:creationId xmlns:a16="http://schemas.microsoft.com/office/drawing/2014/main" id="{27414CE4-D365-6CD4-E33C-FA4EB0F4FA4D}"/>
              </a:ext>
            </a:extLst>
          </p:cNvPr>
          <p:cNvSpPr>
            <a:spLocks noGrp="1"/>
          </p:cNvSpPr>
          <p:nvPr>
            <p:ph type="sldNum" sz="quarter" idx="12"/>
          </p:nvPr>
        </p:nvSpPr>
        <p:spPr/>
        <p:txBody>
          <a:bodyPr/>
          <a:lstStyle/>
          <a:p>
            <a:fld id="{3A66E2A6-4F0A-F644-9A09-F60FD2204175}" type="slidenum">
              <a:rPr kumimoji="1" lang="ja-JP" altLang="en-US" smtClean="0"/>
              <a:pPr/>
              <a:t>8</a:t>
            </a:fld>
            <a:endParaRPr kumimoji="1" lang="ja-JP" altLang="en-US"/>
          </a:p>
        </p:txBody>
      </p:sp>
      <p:pic>
        <p:nvPicPr>
          <p:cNvPr id="7" name="図 6">
            <a:extLst>
              <a:ext uri="{FF2B5EF4-FFF2-40B4-BE49-F238E27FC236}">
                <a16:creationId xmlns:a16="http://schemas.microsoft.com/office/drawing/2014/main" id="{F2F202AB-73EF-6B07-D3C8-D667EE0B89B9}"/>
              </a:ext>
            </a:extLst>
          </p:cNvPr>
          <p:cNvPicPr>
            <a:picLocks noChangeAspect="1"/>
          </p:cNvPicPr>
          <p:nvPr/>
        </p:nvPicPr>
        <p:blipFill>
          <a:blip r:embed="rId3"/>
          <a:stretch>
            <a:fillRect/>
          </a:stretch>
        </p:blipFill>
        <p:spPr>
          <a:xfrm>
            <a:off x="5260457" y="4066015"/>
            <a:ext cx="3408263" cy="1924576"/>
          </a:xfrm>
          <a:prstGeom prst="rect">
            <a:avLst/>
          </a:prstGeom>
        </p:spPr>
      </p:pic>
      <p:sp>
        <p:nvSpPr>
          <p:cNvPr id="8" name="テキスト ボックス 7">
            <a:extLst>
              <a:ext uri="{FF2B5EF4-FFF2-40B4-BE49-F238E27FC236}">
                <a16:creationId xmlns:a16="http://schemas.microsoft.com/office/drawing/2014/main" id="{8E9A112F-A8CA-9153-4A65-BEE91CBDF7C7}"/>
              </a:ext>
            </a:extLst>
          </p:cNvPr>
          <p:cNvSpPr txBox="1"/>
          <p:nvPr/>
        </p:nvSpPr>
        <p:spPr>
          <a:xfrm>
            <a:off x="5422392" y="6052472"/>
            <a:ext cx="3602945" cy="738664"/>
          </a:xfrm>
          <a:prstGeom prst="rect">
            <a:avLst/>
          </a:prstGeom>
          <a:noFill/>
        </p:spPr>
        <p:txBody>
          <a:bodyPr wrap="square" rtlCol="0">
            <a:spAutoFit/>
          </a:bodyPr>
          <a:lstStyle/>
          <a:p>
            <a:r>
              <a:rPr kumimoji="1" lang="ja-JP" altLang="en-US" sz="1400"/>
              <a:t>▲</a:t>
            </a:r>
            <a:r>
              <a:rPr kumimoji="1" lang="en-US" altLang="ja-JP" sz="1400" dirty="0"/>
              <a:t> M=1,..,8</a:t>
            </a:r>
            <a:r>
              <a:rPr kumimoji="1" lang="ja-JP" altLang="en-US" sz="1400"/>
              <a:t>に対してヒストグラムを</a:t>
            </a:r>
            <a:br>
              <a:rPr kumimoji="1" lang="en-US" altLang="ja-JP" sz="1400" dirty="0"/>
            </a:br>
            <a:r>
              <a:rPr kumimoji="1" lang="ja-JP" altLang="en-US" sz="1400"/>
              <a:t>異なる色で描いて重ねた場合。</a:t>
            </a:r>
            <a:br>
              <a:rPr kumimoji="1" lang="en-US" altLang="ja-JP" sz="1400" dirty="0"/>
            </a:br>
            <a:r>
              <a:rPr kumimoji="1" lang="ja-JP" altLang="en-US" sz="1400"/>
              <a:t>横方向はロジット値で</a:t>
            </a:r>
            <a:r>
              <a:rPr kumimoji="1" lang="en-US" altLang="ja-JP" sz="1400" dirty="0"/>
              <a:t>0.2</a:t>
            </a:r>
            <a:r>
              <a:rPr kumimoji="1" lang="ja-JP" altLang="en-US" sz="1400"/>
              <a:t>刻み。</a:t>
            </a:r>
          </a:p>
        </p:txBody>
      </p:sp>
    </p:spTree>
    <p:extLst>
      <p:ext uri="{BB962C8B-B14F-4D97-AF65-F5344CB8AC3E}">
        <p14:creationId xmlns:p14="http://schemas.microsoft.com/office/powerpoint/2010/main" val="19798536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2095E3E-53FE-A3B8-DBDD-2E0CB52B1E67}"/>
              </a:ext>
            </a:extLst>
          </p:cNvPr>
          <p:cNvSpPr>
            <a:spLocks noGrp="1"/>
          </p:cNvSpPr>
          <p:nvPr>
            <p:ph type="title"/>
          </p:nvPr>
        </p:nvSpPr>
        <p:spPr>
          <a:xfrm>
            <a:off x="628650" y="365127"/>
            <a:ext cx="7886700" cy="412113"/>
          </a:xfrm>
        </p:spPr>
        <p:txBody>
          <a:bodyPr>
            <a:normAutofit fontScale="90000"/>
          </a:bodyPr>
          <a:lstStyle/>
          <a:p>
            <a:r>
              <a:rPr kumimoji="1" lang="ja-JP" altLang="en-US"/>
              <a:t>まとめ</a:t>
            </a:r>
          </a:p>
        </p:txBody>
      </p:sp>
      <p:sp>
        <p:nvSpPr>
          <p:cNvPr id="3" name="コンテンツ プレースホルダー 2">
            <a:extLst>
              <a:ext uri="{FF2B5EF4-FFF2-40B4-BE49-F238E27FC236}">
                <a16:creationId xmlns:a16="http://schemas.microsoft.com/office/drawing/2014/main" id="{9702080D-A180-67DC-816D-CD63C33AC5C0}"/>
              </a:ext>
            </a:extLst>
          </p:cNvPr>
          <p:cNvSpPr>
            <a:spLocks noGrp="1"/>
          </p:cNvSpPr>
          <p:nvPr>
            <p:ph idx="1"/>
          </p:nvPr>
        </p:nvSpPr>
        <p:spPr>
          <a:xfrm>
            <a:off x="393192" y="923544"/>
            <a:ext cx="8238744" cy="5733288"/>
          </a:xfrm>
        </p:spPr>
        <p:txBody>
          <a:bodyPr>
            <a:normAutofit/>
          </a:bodyPr>
          <a:lstStyle/>
          <a:p>
            <a:r>
              <a:rPr kumimoji="1" lang="ja-JP" altLang="en-US" sz="2400"/>
              <a:t>整数に四捨五入したパーセンテージが</a:t>
            </a:r>
            <a:r>
              <a:rPr kumimoji="1" lang="en-US" altLang="ja-JP" sz="2400" dirty="0"/>
              <a:t>M</a:t>
            </a:r>
            <a:r>
              <a:rPr kumimoji="1" lang="ja-JP" altLang="en-US" sz="2400"/>
              <a:t>個あれば、</a:t>
            </a:r>
            <a:br>
              <a:rPr kumimoji="1" lang="en-US" altLang="ja-JP" sz="2400" dirty="0"/>
            </a:br>
            <a:r>
              <a:rPr kumimoji="1" lang="ja-JP" altLang="en-US" sz="2400"/>
              <a:t>それらに</a:t>
            </a:r>
            <a:r>
              <a:rPr lang="ja-JP" altLang="en-US" sz="2400"/>
              <a:t>共通する</a:t>
            </a:r>
            <a:r>
              <a:rPr lang="en-US" altLang="ja-JP" sz="2400" dirty="0"/>
              <a:t>50</a:t>
            </a:r>
            <a:r>
              <a:rPr lang="ja-JP" altLang="en-US" sz="2400"/>
              <a:t>以下の分母を決める問題を考えると、</a:t>
            </a:r>
            <a:endParaRPr lang="en-US" altLang="ja-JP" sz="2400" dirty="0"/>
          </a:p>
          <a:p>
            <a:pPr lvl="1"/>
            <a:r>
              <a:rPr lang="en-US" altLang="ja-JP" sz="2000" dirty="0"/>
              <a:t>M</a:t>
            </a:r>
            <a:r>
              <a:rPr lang="ja-JP" altLang="en-US" sz="2000"/>
              <a:t>≦</a:t>
            </a:r>
            <a:r>
              <a:rPr lang="en-US" altLang="ja-JP" sz="2000" dirty="0"/>
              <a:t>3</a:t>
            </a:r>
            <a:r>
              <a:rPr lang="ja-JP" altLang="en-US" sz="2000"/>
              <a:t>なら、分母を確実に決めることはあまり出来ない。</a:t>
            </a:r>
            <a:endParaRPr lang="en-US" altLang="ja-JP" sz="2000" dirty="0"/>
          </a:p>
          <a:p>
            <a:pPr lvl="1"/>
            <a:r>
              <a:rPr lang="en-US" altLang="ja-JP" sz="2000" dirty="0"/>
              <a:t>M</a:t>
            </a:r>
            <a:r>
              <a:rPr lang="ja-JP" altLang="en-US" sz="2000"/>
              <a:t>≧</a:t>
            </a:r>
            <a:r>
              <a:rPr lang="en-US" altLang="ja-JP" sz="2000" dirty="0"/>
              <a:t>4</a:t>
            </a:r>
            <a:r>
              <a:rPr lang="ja-JP" altLang="en-US" sz="2000"/>
              <a:t>なら、</a:t>
            </a:r>
            <a:r>
              <a:rPr lang="en-US" altLang="ja-JP" sz="2000" dirty="0"/>
              <a:t>90%</a:t>
            </a:r>
            <a:r>
              <a:rPr lang="ja-JP" altLang="en-US" sz="2000"/>
              <a:t>程度以上の確信で求めることが出来る。</a:t>
            </a:r>
            <a:endParaRPr lang="en-US" altLang="ja-JP" sz="2000" dirty="0"/>
          </a:p>
          <a:p>
            <a:r>
              <a:rPr lang="ja-JP" altLang="en-US" sz="2400"/>
              <a:t>上記を得るためにやや恣意的な仮定を与えた。</a:t>
            </a:r>
            <a:endParaRPr lang="en-US" altLang="ja-JP" sz="2400" dirty="0"/>
          </a:p>
          <a:p>
            <a:pPr lvl="1"/>
            <a:r>
              <a:rPr lang="ja-JP" altLang="en-US" sz="2000"/>
              <a:t>与えるパーセンテージ</a:t>
            </a:r>
            <a:r>
              <a:rPr lang="en-US" altLang="ja-JP" sz="2000" dirty="0"/>
              <a:t>(</a:t>
            </a:r>
            <a:r>
              <a:rPr lang="ja-JP" altLang="en-US" sz="2000"/>
              <a:t>割合近似値</a:t>
            </a:r>
            <a:r>
              <a:rPr lang="en-US" altLang="ja-JP" sz="2000" dirty="0"/>
              <a:t>)</a:t>
            </a:r>
            <a:r>
              <a:rPr lang="ja-JP" altLang="en-US" sz="2000"/>
              <a:t>にランダム性を仮定。</a:t>
            </a:r>
            <a:endParaRPr lang="en-US" altLang="ja-JP" sz="2000" dirty="0"/>
          </a:p>
          <a:p>
            <a:pPr lvl="1"/>
            <a:r>
              <a:rPr lang="ja-JP" altLang="en-US" sz="2000"/>
              <a:t>ベイズ統計学の事前分布を、恣意的だがひとつ仮定した。</a:t>
            </a:r>
            <a:endParaRPr lang="en-US" altLang="ja-JP" sz="2000" dirty="0"/>
          </a:p>
          <a:p>
            <a:pPr lvl="1"/>
            <a:r>
              <a:rPr lang="ja-JP" altLang="en-US" sz="2000"/>
              <a:t>割合近似値を得る状況に、不自然な仮定を与えないためである。</a:t>
            </a:r>
            <a:endParaRPr lang="en-US" altLang="ja-JP" sz="2000" dirty="0"/>
          </a:p>
          <a:p>
            <a:r>
              <a:rPr lang="ja-JP" altLang="en-US" sz="2400"/>
              <a:t>結論を利用するときの注意</a:t>
            </a:r>
            <a:r>
              <a:rPr lang="en-US" altLang="ja-JP" sz="2400" dirty="0"/>
              <a:t> :</a:t>
            </a:r>
          </a:p>
          <a:p>
            <a:pPr lvl="1"/>
            <a:r>
              <a:rPr lang="ja-JP" altLang="en-US" sz="2000"/>
              <a:t>ある分母</a:t>
            </a:r>
            <a:r>
              <a:rPr lang="en-US" altLang="ja-JP" sz="2000" dirty="0"/>
              <a:t>D</a:t>
            </a:r>
            <a:r>
              <a:rPr lang="ja-JP" altLang="en-US" sz="2000"/>
              <a:t>に対して、</a:t>
            </a:r>
            <a:r>
              <a:rPr lang="en-US" altLang="ja-JP" sz="2000" dirty="0"/>
              <a:t>M</a:t>
            </a:r>
            <a:r>
              <a:rPr lang="ja-JP" altLang="en-US" sz="2000"/>
              <a:t>個の分子の総和が</a:t>
            </a:r>
            <a:r>
              <a:rPr lang="en-US" altLang="ja-JP" sz="2000" dirty="0"/>
              <a:t>D</a:t>
            </a:r>
            <a:r>
              <a:rPr lang="ja-JP" altLang="en-US" sz="2000"/>
              <a:t>に等しいと仮定される状況には対応していない。</a:t>
            </a:r>
            <a:endParaRPr lang="en-US" altLang="ja-JP" sz="2000" dirty="0"/>
          </a:p>
          <a:p>
            <a:r>
              <a:rPr lang="ja-JP" altLang="en-US" sz="2400"/>
              <a:t>分母が</a:t>
            </a:r>
            <a:r>
              <a:rPr lang="en-US" altLang="ja-JP" sz="2400" dirty="0"/>
              <a:t>50</a:t>
            </a:r>
            <a:r>
              <a:rPr lang="ja-JP" altLang="en-US" sz="2400"/>
              <a:t>前後で要注意。考えたいこと</a:t>
            </a:r>
            <a:r>
              <a:rPr lang="en-US" altLang="ja-JP" sz="2400" dirty="0"/>
              <a:t> : </a:t>
            </a:r>
          </a:p>
          <a:p>
            <a:pPr lvl="1"/>
            <a:r>
              <a:rPr lang="ja-JP" altLang="en-US" sz="2000"/>
              <a:t>分母を</a:t>
            </a:r>
            <a:r>
              <a:rPr lang="en-US" altLang="ja-JP" sz="2000" dirty="0"/>
              <a:t>50</a:t>
            </a:r>
            <a:r>
              <a:rPr lang="ja-JP" altLang="en-US" sz="2000"/>
              <a:t>から</a:t>
            </a:r>
            <a:r>
              <a:rPr lang="en-US" altLang="ja-JP" sz="2000" dirty="0"/>
              <a:t>100</a:t>
            </a:r>
            <a:r>
              <a:rPr lang="ja-JP" altLang="en-US" sz="2000"/>
              <a:t>に限定した場合はどうなるか</a:t>
            </a:r>
            <a:r>
              <a:rPr lang="en-US" altLang="ja-JP" sz="2000" dirty="0"/>
              <a:t>?</a:t>
            </a:r>
          </a:p>
          <a:p>
            <a:pPr lvl="1"/>
            <a:r>
              <a:rPr lang="ja-JP" altLang="en-US" sz="2000"/>
              <a:t>分母が</a:t>
            </a:r>
            <a:r>
              <a:rPr lang="en-US" altLang="ja-JP" sz="2000" dirty="0"/>
              <a:t>2</a:t>
            </a:r>
            <a:r>
              <a:rPr lang="ja-JP" altLang="en-US" sz="2000"/>
              <a:t>から</a:t>
            </a:r>
            <a:r>
              <a:rPr lang="en-US" altLang="ja-JP" sz="2000" dirty="0"/>
              <a:t>100</a:t>
            </a:r>
            <a:r>
              <a:rPr lang="ja-JP" altLang="en-US" sz="2000"/>
              <a:t>で、事後確率の高い数個の候補でどうなるか</a:t>
            </a:r>
            <a:r>
              <a:rPr lang="en-US" altLang="ja-JP" sz="2000" dirty="0"/>
              <a:t>?</a:t>
            </a:r>
          </a:p>
          <a:p>
            <a:r>
              <a:rPr lang="ja-JP" altLang="en-US" sz="2400"/>
              <a:t>未知の数理的な知見がまだありえそうである。</a:t>
            </a:r>
            <a:endParaRPr lang="en-US" altLang="ja-JP" sz="2400" dirty="0"/>
          </a:p>
          <a:p>
            <a:pPr lvl="1"/>
            <a:endParaRPr kumimoji="1" lang="en-US" altLang="ja-JP" sz="2000" dirty="0"/>
          </a:p>
          <a:p>
            <a:pPr lvl="1"/>
            <a:endParaRPr kumimoji="1" lang="en-US" altLang="ja-JP" sz="2000" dirty="0"/>
          </a:p>
        </p:txBody>
      </p:sp>
      <p:sp>
        <p:nvSpPr>
          <p:cNvPr id="4" name="スライド番号プレースホルダー 3">
            <a:extLst>
              <a:ext uri="{FF2B5EF4-FFF2-40B4-BE49-F238E27FC236}">
                <a16:creationId xmlns:a16="http://schemas.microsoft.com/office/drawing/2014/main" id="{E92AA668-7509-5764-B6DE-5EC29CCB3CB3}"/>
              </a:ext>
            </a:extLst>
          </p:cNvPr>
          <p:cNvSpPr>
            <a:spLocks noGrp="1"/>
          </p:cNvSpPr>
          <p:nvPr>
            <p:ph type="sldNum" sz="quarter" idx="12"/>
          </p:nvPr>
        </p:nvSpPr>
        <p:spPr/>
        <p:txBody>
          <a:bodyPr/>
          <a:lstStyle/>
          <a:p>
            <a:fld id="{3A66E2A6-4F0A-F644-9A09-F60FD2204175}" type="slidenum">
              <a:rPr kumimoji="1" lang="ja-JP" altLang="en-US" smtClean="0"/>
              <a:pPr/>
              <a:t>9</a:t>
            </a:fld>
            <a:endParaRPr kumimoji="1" lang="ja-JP" altLang="en-US"/>
          </a:p>
        </p:txBody>
      </p:sp>
    </p:spTree>
    <p:extLst>
      <p:ext uri="{BB962C8B-B14F-4D97-AF65-F5344CB8AC3E}">
        <p14:creationId xmlns:p14="http://schemas.microsoft.com/office/powerpoint/2010/main" val="1972098912"/>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1934</TotalTime>
  <Words>1858</Words>
  <Application>Microsoft Macintosh PowerPoint</Application>
  <PresentationFormat>画面に合わせる (4:3)</PresentationFormat>
  <Paragraphs>114</Paragraphs>
  <Slides>13</Slides>
  <Notes>4</Notes>
  <HiddenSlides>0</HiddenSlides>
  <MMClips>0</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13</vt:i4>
      </vt:variant>
    </vt:vector>
  </HeadingPairs>
  <TitlesOfParts>
    <vt:vector size="20" baseType="lpstr">
      <vt:lpstr>游ゴシック</vt:lpstr>
      <vt:lpstr>Arial</vt:lpstr>
      <vt:lpstr>Arial</vt:lpstr>
      <vt:lpstr>Calibri</vt:lpstr>
      <vt:lpstr>Calibri Light</vt:lpstr>
      <vt:lpstr>Wingdings</vt:lpstr>
      <vt:lpstr>Office テーマ</vt:lpstr>
      <vt:lpstr>四捨五入したパーセンテージが何個あれば 共通する分母を逆算して求まる値に 確信が高く持てるかについての ベイズ推定の考え方による考察</vt:lpstr>
      <vt:lpstr>ベイズの式 (一般論)</vt:lpstr>
      <vt:lpstr>考察の方法 (概念的な流れ) :</vt:lpstr>
      <vt:lpstr>最初に設ける具体的な仮定 : </vt:lpstr>
      <vt:lpstr>ここまでの考察方法の採用理由 :</vt:lpstr>
      <vt:lpstr>別の考察1: 近似値の個数Mがどれくらいあれば 元の分母の値が求まる確率が高まるか</vt:lpstr>
      <vt:lpstr>別の考察2: 分母が51の割合の近似値は49の場合と混同しやすい。52は48と同様。53は47と同様。</vt:lpstr>
      <vt:lpstr>割合近似値の個数 M が 1,2,..,16の各場合の 擬似正解確率 yのヒストグラム</vt:lpstr>
      <vt:lpstr>まとめ</vt:lpstr>
      <vt:lpstr>補足</vt:lpstr>
      <vt:lpstr>割合近似値の桁数をさらに1桁増やした場合 (四捨五入して0.1%単位にした場合)</vt:lpstr>
      <vt:lpstr>PowerPoint プレゼンテーション</vt:lpstr>
      <vt:lpstr>参考: 分母のさまざまな事前分布</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四捨五入したパーセンテージが何個あれば 共通する分母を逆算して求まる値に 確信が高く持てるかについての ベイズ推定の考え方による考察</dc:title>
  <dc:creator>下野 寿之</dc:creator>
  <cp:lastModifiedBy>下野 寿之</cp:lastModifiedBy>
  <cp:revision>61</cp:revision>
  <cp:lastPrinted>2022-11-08T15:55:10Z</cp:lastPrinted>
  <dcterms:created xsi:type="dcterms:W3CDTF">2022-11-07T13:43:12Z</dcterms:created>
  <dcterms:modified xsi:type="dcterms:W3CDTF">2022-11-09T03:30:40Z</dcterms:modified>
</cp:coreProperties>
</file>

<file path=docProps/thumbnail.jpeg>
</file>